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2" r:id="rId4"/>
    <p:sldId id="283" r:id="rId5"/>
    <p:sldId id="289" r:id="rId6"/>
    <p:sldId id="290" r:id="rId7"/>
    <p:sldId id="291" r:id="rId8"/>
    <p:sldId id="284" r:id="rId9"/>
    <p:sldId id="293" r:id="rId10"/>
    <p:sldId id="294" r:id="rId11"/>
    <p:sldId id="295" r:id="rId12"/>
    <p:sldId id="288" r:id="rId13"/>
    <p:sldId id="296" r:id="rId14"/>
    <p:sldId id="297" r:id="rId15"/>
    <p:sldId id="298" r:id="rId16"/>
    <p:sldId id="287" r:id="rId17"/>
    <p:sldId id="299" r:id="rId18"/>
    <p:sldId id="306" r:id="rId19"/>
    <p:sldId id="307" r:id="rId20"/>
    <p:sldId id="302" r:id="rId21"/>
    <p:sldId id="305" r:id="rId22"/>
    <p:sldId id="286" r:id="rId23"/>
    <p:sldId id="308" r:id="rId24"/>
    <p:sldId id="309" r:id="rId25"/>
    <p:sldId id="282" r:id="rId26"/>
    <p:sldId id="300" r:id="rId27"/>
    <p:sldId id="303" r:id="rId28"/>
    <p:sldId id="258" r:id="rId29"/>
    <p:sldId id="260" r:id="rId30"/>
    <p:sldId id="269" r:id="rId31"/>
    <p:sldId id="270" r:id="rId32"/>
    <p:sldId id="261" r:id="rId33"/>
    <p:sldId id="265" r:id="rId34"/>
    <p:sldId id="259" r:id="rId35"/>
    <p:sldId id="272" r:id="rId36"/>
    <p:sldId id="263" r:id="rId37"/>
    <p:sldId id="273" r:id="rId38"/>
    <p:sldId id="264" r:id="rId39"/>
    <p:sldId id="271" r:id="rId40"/>
    <p:sldId id="262" r:id="rId41"/>
    <p:sldId id="268" r:id="rId42"/>
    <p:sldId id="266" r:id="rId43"/>
    <p:sldId id="267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310" r:id="rId5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25" autoAdjust="0"/>
    <p:restoredTop sz="94646"/>
  </p:normalViewPr>
  <p:slideViewPr>
    <p:cSldViewPr snapToGrid="0" snapToObjects="1">
      <p:cViewPr>
        <p:scale>
          <a:sx n="75" d="100"/>
          <a:sy n="75" d="100"/>
        </p:scale>
        <p:origin x="566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66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7DBC-56F1-F34A-9EEA-676872F757BC}" type="datetimeFigureOut">
              <a:rPr lang="es-ES_tradnl" smtClean="0"/>
              <a:t>25/11/2016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C9BD-F34B-654E-9308-D61DB343406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086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7DBC-56F1-F34A-9EEA-676872F757BC}" type="datetimeFigureOut">
              <a:rPr lang="es-ES_tradnl" smtClean="0"/>
              <a:t>25/11/2016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C9BD-F34B-654E-9308-D61DB343406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3157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7DBC-56F1-F34A-9EEA-676872F757BC}" type="datetimeFigureOut">
              <a:rPr lang="es-ES_tradnl" smtClean="0"/>
              <a:t>25/11/2016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C9BD-F34B-654E-9308-D61DB343406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644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7DBC-56F1-F34A-9EEA-676872F757BC}" type="datetimeFigureOut">
              <a:rPr lang="es-ES_tradnl" smtClean="0"/>
              <a:t>25/11/2016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C9BD-F34B-654E-9308-D61DB343406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376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7DBC-56F1-F34A-9EEA-676872F757BC}" type="datetimeFigureOut">
              <a:rPr lang="es-ES_tradnl" smtClean="0"/>
              <a:t>25/11/2016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C9BD-F34B-654E-9308-D61DB343406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4117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7DBC-56F1-F34A-9EEA-676872F757BC}" type="datetimeFigureOut">
              <a:rPr lang="es-ES_tradnl" smtClean="0"/>
              <a:t>25/11/2016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C9BD-F34B-654E-9308-D61DB343406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47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7DBC-56F1-F34A-9EEA-676872F757BC}" type="datetimeFigureOut">
              <a:rPr lang="es-ES_tradnl" smtClean="0"/>
              <a:t>25/11/2016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C9BD-F34B-654E-9308-D61DB343406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57102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7DBC-56F1-F34A-9EEA-676872F757BC}" type="datetimeFigureOut">
              <a:rPr lang="es-ES_tradnl" smtClean="0"/>
              <a:t>25/11/2016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C9BD-F34B-654E-9308-D61DB343406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1062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7DBC-56F1-F34A-9EEA-676872F757BC}" type="datetimeFigureOut">
              <a:rPr lang="es-ES_tradnl" smtClean="0"/>
              <a:t>25/11/2016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C9BD-F34B-654E-9308-D61DB343406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3358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7DBC-56F1-F34A-9EEA-676872F757BC}" type="datetimeFigureOut">
              <a:rPr lang="es-ES_tradnl" smtClean="0"/>
              <a:t>25/11/2016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C9BD-F34B-654E-9308-D61DB343406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98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7DBC-56F1-F34A-9EEA-676872F757BC}" type="datetimeFigureOut">
              <a:rPr lang="es-ES_tradnl" smtClean="0"/>
              <a:t>25/11/2016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4C9BD-F34B-654E-9308-D61DB343406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7045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 para editar título</a:t>
            </a:r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47DBC-56F1-F34A-9EEA-676872F757BC}" type="datetimeFigureOut">
              <a:rPr lang="es-ES_tradnl" smtClean="0"/>
              <a:t>25/11/2016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4C9BD-F34B-654E-9308-D61DB343406F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16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5" Type="http://schemas.openxmlformats.org/officeDocument/2006/relationships/slide" Target="slide22.xml"/><Relationship Id="rId4" Type="http://schemas.openxmlformats.org/officeDocument/2006/relationships/slide" Target="slide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3.xml"/><Relationship Id="rId7" Type="http://schemas.openxmlformats.org/officeDocument/2006/relationships/image" Target="../media/image3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9.xml"/><Relationship Id="rId5" Type="http://schemas.openxmlformats.org/officeDocument/2006/relationships/slide" Target="slide19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7.xml"/><Relationship Id="rId5" Type="http://schemas.openxmlformats.org/officeDocument/2006/relationships/slide" Target="slide26.xml"/><Relationship Id="rId4" Type="http://schemas.openxmlformats.org/officeDocument/2006/relationships/slide" Target="slide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slide" Target="slide25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3.xml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8.xml"/><Relationship Id="rId5" Type="http://schemas.openxmlformats.org/officeDocument/2006/relationships/slide" Target="slide34.xml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3.xml"/><Relationship Id="rId7" Type="http://schemas.openxmlformats.org/officeDocument/2006/relationships/image" Target="../media/image1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30.xml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7.xml"/><Relationship Id="rId4" Type="http://schemas.openxmlformats.org/officeDocument/2006/relationships/slide" Target="slide4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3.xml"/><Relationship Id="rId7" Type="http://schemas.openxmlformats.org/officeDocument/2006/relationships/slide" Target="slide3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slide" Target="slide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7" Type="http://schemas.openxmlformats.org/officeDocument/2006/relationships/slide" Target="slide40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6.xml"/><Relationship Id="rId5" Type="http://schemas.openxmlformats.org/officeDocument/2006/relationships/slide" Target="slide44.xml"/><Relationship Id="rId4" Type="http://schemas.openxmlformats.org/officeDocument/2006/relationships/slide" Target="slide4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slide" Target="slide3.xml"/><Relationship Id="rId7" Type="http://schemas.openxmlformats.org/officeDocument/2006/relationships/slide" Target="slide4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slide" Target="slide4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5" Type="http://schemas.openxmlformats.org/officeDocument/2006/relationships/slide" Target="slide49.xml"/><Relationship Id="rId4" Type="http://schemas.openxmlformats.org/officeDocument/2006/relationships/slide" Target="slide5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slide" Target="slide50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" Target="slide3.xml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slide" Target="slide25.xml"/><Relationship Id="rId4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963385"/>
            <a:ext cx="9325489" cy="1530433"/>
          </a:xfrm>
        </p:spPr>
        <p:txBody>
          <a:bodyPr>
            <a:normAutofit/>
          </a:bodyPr>
          <a:lstStyle/>
          <a:p>
            <a:r>
              <a:rPr lang="es-ES_tradnl" sz="8000" b="1" dirty="0">
                <a:solidFill>
                  <a:schemeClr val="accent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POLINOMYRINTH</a:t>
            </a:r>
          </a:p>
        </p:txBody>
      </p:sp>
      <p:sp>
        <p:nvSpPr>
          <p:cNvPr id="4" name="CuadroTexto 3">
            <a:hlinkClick r:id="rId4" action="ppaction://hlinksldjump"/>
          </p:cNvPr>
          <p:cNvSpPr txBox="1"/>
          <p:nvPr/>
        </p:nvSpPr>
        <p:spPr>
          <a:xfrm>
            <a:off x="7929397" y="4926617"/>
            <a:ext cx="23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JUGAR</a:t>
            </a:r>
          </a:p>
        </p:txBody>
      </p:sp>
      <p:sp>
        <p:nvSpPr>
          <p:cNvPr id="5" name="CuadroTexto 4">
            <a:hlinkClick r:id="" action="ppaction://hlinkshowjump?jump=nextslide"/>
          </p:cNvPr>
          <p:cNvSpPr txBox="1"/>
          <p:nvPr/>
        </p:nvSpPr>
        <p:spPr>
          <a:xfrm>
            <a:off x="7929397" y="5410103"/>
            <a:ext cx="23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INSTRUCCIONES</a:t>
            </a:r>
          </a:p>
        </p:txBody>
      </p:sp>
      <p:sp>
        <p:nvSpPr>
          <p:cNvPr id="6" name="CuadroTexto 5">
            <a:hlinkClick r:id="" action="ppaction://hlinkshowjump?jump=endshow"/>
          </p:cNvPr>
          <p:cNvSpPr txBox="1"/>
          <p:nvPr/>
        </p:nvSpPr>
        <p:spPr>
          <a:xfrm>
            <a:off x="7929397" y="5893589"/>
            <a:ext cx="231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SALIR</a:t>
            </a:r>
          </a:p>
        </p:txBody>
      </p:sp>
      <p:pic>
        <p:nvPicPr>
          <p:cNvPr id="8" name="We Are One - Vexento (No Copyright Music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7874" y="567185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9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0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548881" y="933061"/>
            <a:ext cx="93492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latin typeface="Abadi MT Condensed Extra Bold"/>
                <a:cs typeface="Arial" panose="020B0604020202020204" pitchFamily="34" charset="0"/>
              </a:rPr>
              <a:t>¿Cuáles son las 2 raíces de 64cis90°?</a:t>
            </a:r>
          </a:p>
        </p:txBody>
      </p:sp>
      <p:sp>
        <p:nvSpPr>
          <p:cNvPr id="4" name="CuadroTexto 3">
            <a:hlinkClick r:id="rId2" action="ppaction://hlinksldjump"/>
          </p:cNvPr>
          <p:cNvSpPr txBox="1"/>
          <p:nvPr/>
        </p:nvSpPr>
        <p:spPr>
          <a:xfrm>
            <a:off x="2877205" y="5246271"/>
            <a:ext cx="3518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d) </a:t>
            </a:r>
            <a:r>
              <a:rPr lang="es-MX" sz="3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8cis0° y 8cis225°</a:t>
            </a:r>
          </a:p>
        </p:txBody>
      </p:sp>
      <p:sp>
        <p:nvSpPr>
          <p:cNvPr id="8" name="Rectángulo 7">
            <a:hlinkClick r:id="rId2" action="ppaction://hlinksldjump"/>
          </p:cNvPr>
          <p:cNvSpPr/>
          <p:nvPr/>
        </p:nvSpPr>
        <p:spPr>
          <a:xfrm>
            <a:off x="2834725" y="3624325"/>
            <a:ext cx="367280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r>
              <a:rPr lang="es-MX" sz="3000" dirty="0">
                <a:latin typeface="Arial" panose="020B0604020202020204" pitchFamily="34" charset="0"/>
                <a:cs typeface="Arial" panose="020B0604020202020204" pitchFamily="34" charset="0"/>
              </a:rPr>
              <a:t>8cis90° y 8cis225°</a:t>
            </a:r>
          </a:p>
        </p:txBody>
      </p:sp>
      <p:sp>
        <p:nvSpPr>
          <p:cNvPr id="9" name="Rectángulo 8">
            <a:hlinkClick r:id="rId2" action="ppaction://hlinksldjump"/>
          </p:cNvPr>
          <p:cNvSpPr/>
          <p:nvPr/>
        </p:nvSpPr>
        <p:spPr>
          <a:xfrm>
            <a:off x="2834725" y="2784723"/>
            <a:ext cx="3518912" cy="586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a) 8cis0° y 8cis180°</a:t>
            </a:r>
          </a:p>
        </p:txBody>
      </p:sp>
      <p:sp>
        <p:nvSpPr>
          <p:cNvPr id="10" name="Rectángulo 9">
            <a:hlinkClick r:id="rId3" action="ppaction://hlinksldjump"/>
          </p:cNvPr>
          <p:cNvSpPr/>
          <p:nvPr/>
        </p:nvSpPr>
        <p:spPr>
          <a:xfrm>
            <a:off x="2834725" y="4431611"/>
            <a:ext cx="3603872" cy="561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r>
              <a:rPr lang="es-MX" sz="3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8cis45° y 8cis225°</a:t>
            </a:r>
          </a:p>
        </p:txBody>
      </p:sp>
    </p:spTree>
    <p:extLst>
      <p:ext uri="{BB962C8B-B14F-4D97-AF65-F5344CB8AC3E}">
        <p14:creationId xmlns:p14="http://schemas.microsoft.com/office/powerpoint/2010/main" val="747864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990890" y="821535"/>
            <a:ext cx="819128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000" dirty="0">
                <a:latin typeface="Abadi MT Condensed Extra Bold"/>
                <a:cs typeface="Arial" panose="020B0604020202020204" pitchFamily="34" charset="0"/>
              </a:rPr>
              <a:t>¡Bien hecho! Para continuar, presiona el botón</a:t>
            </a:r>
            <a:endParaRPr lang="es-MX" sz="3000" dirty="0">
              <a:latin typeface="Abadi MT Condensed Extra Bold"/>
            </a:endParaRPr>
          </a:p>
        </p:txBody>
      </p:sp>
      <p:sp>
        <p:nvSpPr>
          <p:cNvPr id="5" name="Elipse 4">
            <a:hlinkClick r:id="rId2" action="ppaction://hlinksldjump"/>
          </p:cNvPr>
          <p:cNvSpPr/>
          <p:nvPr/>
        </p:nvSpPr>
        <p:spPr>
          <a:xfrm>
            <a:off x="5559310" y="2607468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/>
          <p:cNvSpPr txBox="1"/>
          <p:nvPr/>
        </p:nvSpPr>
        <p:spPr>
          <a:xfrm rot="16200000">
            <a:off x="5522914" y="1368253"/>
            <a:ext cx="1127232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5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</a:t>
            </a:r>
            <a:endParaRPr lang="es-MX" sz="7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82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hlinkHover r:id="rId2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/>
              <a:t>x</a:t>
            </a:r>
          </a:p>
        </p:txBody>
      </p:sp>
      <p:sp>
        <p:nvSpPr>
          <p:cNvPr id="2" name="Elipse 1"/>
          <p:cNvSpPr/>
          <p:nvPr/>
        </p:nvSpPr>
        <p:spPr>
          <a:xfrm>
            <a:off x="8586221" y="2595279"/>
            <a:ext cx="3043804" cy="102155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" name="Conector recto 2"/>
          <p:cNvCxnSpPr/>
          <p:nvPr/>
        </p:nvCxnSpPr>
        <p:spPr>
          <a:xfrm>
            <a:off x="3108097" y="3106058"/>
            <a:ext cx="6458857" cy="0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>
            <a:off x="3048000" y="5834742"/>
            <a:ext cx="6284685" cy="1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3048000" y="2946400"/>
            <a:ext cx="0" cy="3048000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hlinkClick r:id="rId3" action="ppaction://hlinksldjump"/>
          </p:cNvPr>
          <p:cNvSpPr/>
          <p:nvPr/>
        </p:nvSpPr>
        <p:spPr>
          <a:xfrm>
            <a:off x="9071996" y="5311640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2" name="Conector recto 11"/>
          <p:cNvCxnSpPr/>
          <p:nvPr/>
        </p:nvCxnSpPr>
        <p:spPr>
          <a:xfrm>
            <a:off x="2510743" y="1060134"/>
            <a:ext cx="1800000" cy="0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170057" y="1060134"/>
            <a:ext cx="1800000" cy="0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4005943" y="2246420"/>
            <a:ext cx="3164114" cy="0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4158345" y="892629"/>
            <a:ext cx="0" cy="1404000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V="1">
            <a:off x="7010231" y="900477"/>
            <a:ext cx="14683" cy="1345944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1677959" y="548424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Elipse 25">
            <a:hlinkClick r:id="rId4" action="ppaction://hlinksldjump"/>
          </p:cNvPr>
          <p:cNvSpPr/>
          <p:nvPr/>
        </p:nvSpPr>
        <p:spPr>
          <a:xfrm>
            <a:off x="8805463" y="537031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CuadroTexto 19"/>
          <p:cNvSpPr txBox="1"/>
          <p:nvPr/>
        </p:nvSpPr>
        <p:spPr>
          <a:xfrm>
            <a:off x="4571999" y="146542"/>
            <a:ext cx="259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 Black" panose="020B0A04020102020204" pitchFamily="34" charset="0"/>
              </a:rPr>
              <a:t>Nivel 3</a:t>
            </a:r>
          </a:p>
        </p:txBody>
      </p:sp>
    </p:spTree>
    <p:extLst>
      <p:ext uri="{BB962C8B-B14F-4D97-AF65-F5344CB8AC3E}">
        <p14:creationId xmlns:p14="http://schemas.microsoft.com/office/powerpoint/2010/main" val="3016947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hlinkClick r:id="rId2" action="ppaction://hlinksldjump"/>
          </p:cNvPr>
          <p:cNvSpPr/>
          <p:nvPr/>
        </p:nvSpPr>
        <p:spPr>
          <a:xfrm>
            <a:off x="8744656" y="2936222"/>
            <a:ext cx="1967270" cy="367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>
                <a:solidFill>
                  <a:schemeClr val="accent2"/>
                </a:solidFill>
                <a:effectLst/>
                <a:latin typeface="Abadi MT Condensed Extra Bold"/>
                <a:ea typeface="Calibri" panose="020F0502020204030204" pitchFamily="34" charset="0"/>
                <a:cs typeface="Times New Roman" panose="02020603050405020304" pitchFamily="18" charset="0"/>
              </a:rPr>
              <a:t>Tratar de nuevo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76603" y="863122"/>
            <a:ext cx="9156442" cy="550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latin typeface="Abadi MT Condensed Extra Bold"/>
                <a:ea typeface="Calibri" panose="020F0502020204030204" pitchFamily="34" charset="0"/>
                <a:cs typeface="Arial" panose="020B0604020202020204" pitchFamily="34" charset="0"/>
              </a:rPr>
              <a:t>Tu fracaso es d</a:t>
            </a:r>
            <a:r>
              <a:rPr lang="es-MX" sz="3000" dirty="0">
                <a:effectLst/>
                <a:latin typeface="Abadi MT Condensed Extra Bold"/>
                <a:ea typeface="Calibri" panose="020F0502020204030204" pitchFamily="34" charset="0"/>
                <a:cs typeface="Arial" panose="020B0604020202020204" pitchFamily="34" charset="0"/>
              </a:rPr>
              <a:t>esafortunado pero no inesperado.</a:t>
            </a:r>
          </a:p>
        </p:txBody>
      </p:sp>
    </p:spTree>
    <p:extLst>
      <p:ext uri="{BB962C8B-B14F-4D97-AF65-F5344CB8AC3E}">
        <p14:creationId xmlns:p14="http://schemas.microsoft.com/office/powerpoint/2010/main" val="2801269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/>
              <p:cNvSpPr/>
              <p:nvPr/>
            </p:nvSpPr>
            <p:spPr>
              <a:xfrm>
                <a:off x="1891004" y="998792"/>
                <a:ext cx="8783215" cy="1285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3000" dirty="0">
                    <a:effectLst/>
                    <a:latin typeface="Abadi MT Condensed Extra Bold"/>
                    <a:ea typeface="Calibri" panose="020F0502020204030204" pitchFamily="34" charset="0"/>
                    <a:cs typeface="Arial" panose="020B0604020202020204" pitchFamily="34" charset="0"/>
                  </a:rPr>
                  <a:t>Obtener las raíces del siguiente polinomio.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MX" sz="3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MX" sz="3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MX" sz="3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MX" sz="3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s-MX" sz="3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s-MX" sz="3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−2</m:t>
                      </m:r>
                    </m:oMath>
                  </m:oMathPara>
                </a14:m>
                <a:endParaRPr lang="es-MX" sz="3000" dirty="0">
                  <a:effectLst/>
                  <a:latin typeface="Abadi MT Condensed Extra Bold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004" y="998792"/>
                <a:ext cx="8783215" cy="1285480"/>
              </a:xfrm>
              <a:prstGeom prst="rect">
                <a:avLst/>
              </a:prstGeom>
              <a:blipFill>
                <a:blip r:embed="rId2"/>
                <a:stretch>
                  <a:fillRect l="-1596" t="-663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>
            <a:hlinkClick r:id="rId3" action="ppaction://hlinksldjump"/>
          </p:cNvPr>
          <p:cNvSpPr/>
          <p:nvPr/>
        </p:nvSpPr>
        <p:spPr>
          <a:xfrm>
            <a:off x="3213106" y="2841131"/>
            <a:ext cx="2428870" cy="586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_tradnl" sz="3000" dirty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s-MX" sz="3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x=-1 y x=2</a:t>
            </a:r>
          </a:p>
        </p:txBody>
      </p:sp>
      <p:sp>
        <p:nvSpPr>
          <p:cNvPr id="8" name="Rectángulo 7">
            <a:hlinkClick r:id="rId4" action="ppaction://hlinksldjump"/>
          </p:cNvPr>
          <p:cNvSpPr/>
          <p:nvPr/>
        </p:nvSpPr>
        <p:spPr>
          <a:xfrm>
            <a:off x="3213106" y="3631070"/>
            <a:ext cx="2428870" cy="586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b) x=-2 y x=1</a:t>
            </a:r>
          </a:p>
        </p:txBody>
      </p:sp>
      <p:sp>
        <p:nvSpPr>
          <p:cNvPr id="9" name="Rectángulo 8">
            <a:hlinkClick r:id="rId4" action="ppaction://hlinksldjump"/>
          </p:cNvPr>
          <p:cNvSpPr/>
          <p:nvPr/>
        </p:nvSpPr>
        <p:spPr>
          <a:xfrm>
            <a:off x="3213106" y="4466662"/>
            <a:ext cx="2536272" cy="586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c) x=-2 y x=-1</a:t>
            </a:r>
          </a:p>
        </p:txBody>
      </p:sp>
      <p:sp>
        <p:nvSpPr>
          <p:cNvPr id="10" name="Rectángulo 9">
            <a:hlinkClick r:id="rId4" action="ppaction://hlinksldjump"/>
          </p:cNvPr>
          <p:cNvSpPr/>
          <p:nvPr/>
        </p:nvSpPr>
        <p:spPr>
          <a:xfrm>
            <a:off x="3213106" y="5302254"/>
            <a:ext cx="2300630" cy="586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d) x=2 y x=1</a:t>
            </a:r>
          </a:p>
        </p:txBody>
      </p:sp>
    </p:spTree>
    <p:extLst>
      <p:ext uri="{BB962C8B-B14F-4D97-AF65-F5344CB8AC3E}">
        <p14:creationId xmlns:p14="http://schemas.microsoft.com/office/powerpoint/2010/main" val="309433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hlinkClick r:id="rId2" action="ppaction://hlinksldjump"/>
          </p:cNvPr>
          <p:cNvSpPr/>
          <p:nvPr/>
        </p:nvSpPr>
        <p:spPr>
          <a:xfrm>
            <a:off x="1620404" y="548423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CuadroTexto 2"/>
          <p:cNvSpPr txBox="1"/>
          <p:nvPr/>
        </p:nvSpPr>
        <p:spPr>
          <a:xfrm>
            <a:off x="3116424" y="794527"/>
            <a:ext cx="79364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000" dirty="0">
                <a:latin typeface="Abadi MT Condensed Extra Bold"/>
                <a:cs typeface="Arial" panose="020B0604020202020204" pitchFamily="34" charset="0"/>
              </a:rPr>
              <a:t>¡Muy bien! Para continuar, presiona el botón.</a:t>
            </a:r>
          </a:p>
        </p:txBody>
      </p:sp>
      <p:sp>
        <p:nvSpPr>
          <p:cNvPr id="4" name="CuadroTexto 3"/>
          <p:cNvSpPr txBox="1"/>
          <p:nvPr/>
        </p:nvSpPr>
        <p:spPr>
          <a:xfrm rot="5400000">
            <a:off x="1961609" y="1466989"/>
            <a:ext cx="4871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</a:t>
            </a:r>
            <a:endParaRPr lang="es-MX" sz="7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668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hlinkHover r:id="rId2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/>
              <a:t>x</a:t>
            </a:r>
          </a:p>
        </p:txBody>
      </p:sp>
      <p:sp>
        <p:nvSpPr>
          <p:cNvPr id="2" name="Elipse 1"/>
          <p:cNvSpPr/>
          <p:nvPr/>
        </p:nvSpPr>
        <p:spPr>
          <a:xfrm>
            <a:off x="8467888" y="513789"/>
            <a:ext cx="2750519" cy="104620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" name="Conector recto 2"/>
          <p:cNvCxnSpPr/>
          <p:nvPr/>
        </p:nvCxnSpPr>
        <p:spPr>
          <a:xfrm>
            <a:off x="2801257" y="1030515"/>
            <a:ext cx="6458857" cy="0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3"/>
          <p:cNvCxnSpPr/>
          <p:nvPr/>
        </p:nvCxnSpPr>
        <p:spPr>
          <a:xfrm>
            <a:off x="7656288" y="901537"/>
            <a:ext cx="0" cy="3293092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7566826" y="4012473"/>
            <a:ext cx="1693288" cy="22599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9349576" y="4347029"/>
            <a:ext cx="0" cy="1404000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hlinkClick r:id="rId3" action="ppaction://hlinksldjump"/>
          </p:cNvPr>
          <p:cNvSpPr/>
          <p:nvPr/>
        </p:nvSpPr>
        <p:spPr>
          <a:xfrm>
            <a:off x="8822355" y="3482840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5" name="Conector recto 14"/>
          <p:cNvCxnSpPr/>
          <p:nvPr/>
        </p:nvCxnSpPr>
        <p:spPr>
          <a:xfrm>
            <a:off x="2313992" y="5751029"/>
            <a:ext cx="7200122" cy="0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2528035" y="901537"/>
            <a:ext cx="0" cy="2728071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hlinkClick r:id="rId4" action="ppaction://hlinksldjump"/>
          </p:cNvPr>
          <p:cNvSpPr/>
          <p:nvPr/>
        </p:nvSpPr>
        <p:spPr>
          <a:xfrm>
            <a:off x="2000814" y="513789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2" name="Conector recto 21"/>
          <p:cNvCxnSpPr/>
          <p:nvPr/>
        </p:nvCxnSpPr>
        <p:spPr>
          <a:xfrm flipV="1">
            <a:off x="2528034" y="3430824"/>
            <a:ext cx="3074480" cy="44003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V="1">
            <a:off x="2407298" y="3394420"/>
            <a:ext cx="3195216" cy="2315916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>
            <a:hlinkClick r:id="rId5" action="ppaction://hlinksldjump"/>
          </p:cNvPr>
          <p:cNvSpPr/>
          <p:nvPr/>
        </p:nvSpPr>
        <p:spPr>
          <a:xfrm>
            <a:off x="4938791" y="2898391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7" name="Conector recto de flecha 26">
            <a:hlinkHover r:id="rId2" action="ppaction://hlinksldjump"/>
          </p:cNvPr>
          <p:cNvCxnSpPr/>
          <p:nvPr/>
        </p:nvCxnSpPr>
        <p:spPr>
          <a:xfrm>
            <a:off x="4438482" y="167017"/>
            <a:ext cx="723858" cy="451044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hlinkClick r:id="rId6" action="ppaction://hlinksldjump"/>
            <a:hlinkHover r:id="rId2" action="ppaction://hlinksldjump"/>
          </p:cNvPr>
          <p:cNvCxnSpPr/>
          <p:nvPr/>
        </p:nvCxnSpPr>
        <p:spPr>
          <a:xfrm>
            <a:off x="3963222" y="2408950"/>
            <a:ext cx="0" cy="693454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431799" y="146542"/>
            <a:ext cx="1424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 Black" panose="020B0A04020102020204" pitchFamily="34" charset="0"/>
              </a:rPr>
              <a:t>Nivel 4</a:t>
            </a:r>
          </a:p>
        </p:txBody>
      </p:sp>
    </p:spTree>
    <p:extLst>
      <p:ext uri="{BB962C8B-B14F-4D97-AF65-F5344CB8AC3E}">
        <p14:creationId xmlns:p14="http://schemas.microsoft.com/office/powerpoint/2010/main" val="198883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-2.08333E-7 0.384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1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629746" y="2265376"/>
            <a:ext cx="9361715" cy="550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latin typeface="Abadi MT Condensed Extra Bold"/>
                <a:ea typeface="Calibri" panose="020F0502020204030204" pitchFamily="34" charset="0"/>
                <a:cs typeface="Arial" panose="020B0604020202020204" pitchFamily="34" charset="0"/>
              </a:rPr>
              <a:t>Tal vez quieras reconsiderar tu estrategia.</a:t>
            </a:r>
            <a:endParaRPr lang="es-MX" sz="3000" dirty="0">
              <a:effectLst/>
              <a:latin typeface="Abadi MT Condensed Extra Bold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ángulo 3">
            <a:hlinkClick r:id="rId2" action="ppaction://hlinksldjump"/>
          </p:cNvPr>
          <p:cNvSpPr/>
          <p:nvPr/>
        </p:nvSpPr>
        <p:spPr>
          <a:xfrm>
            <a:off x="8495016" y="896174"/>
            <a:ext cx="1967270" cy="367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>
                <a:solidFill>
                  <a:schemeClr val="accent2"/>
                </a:solidFill>
                <a:effectLst/>
                <a:latin typeface="Abadi MT Condensed Extra Bold"/>
                <a:ea typeface="Calibri" panose="020F0502020204030204" pitchFamily="34" charset="0"/>
                <a:cs typeface="Times New Roman" panose="02020603050405020304" pitchFamily="18" charset="0"/>
              </a:rPr>
              <a:t>Tratar de nuevo </a:t>
            </a:r>
          </a:p>
        </p:txBody>
      </p:sp>
    </p:spTree>
    <p:extLst>
      <p:ext uri="{BB962C8B-B14F-4D97-AF65-F5344CB8AC3E}">
        <p14:creationId xmlns:p14="http://schemas.microsoft.com/office/powerpoint/2010/main" val="2159139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>
                <a:hlinkClick r:id="rId2" action="ppaction://hlinksldjump"/>
              </p:cNvPr>
              <p:cNvSpPr/>
              <p:nvPr/>
            </p:nvSpPr>
            <p:spPr>
              <a:xfrm>
                <a:off x="2802560" y="2708468"/>
                <a:ext cx="5928226" cy="789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3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a) (x + 1)(x + 2)(x + 4)(x - 3)(x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3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MX" sz="3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s-MX" sz="3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s-MX" sz="3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s-MX" sz="3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Rectángulo 6">
                <a:hlinkClick r:id="rId3" action="ppaction://hlinksldjump"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60" y="2708468"/>
                <a:ext cx="5928226" cy="789960"/>
              </a:xfrm>
              <a:prstGeom prst="rect">
                <a:avLst/>
              </a:prstGeom>
              <a:blipFill>
                <a:blip r:embed="rId4"/>
                <a:stretch>
                  <a:fillRect l="-2469" b="-923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>
                <a:hlinkClick r:id="rId5" action="ppaction://hlinksldjump"/>
              </p:cNvPr>
              <p:cNvSpPr/>
              <p:nvPr/>
            </p:nvSpPr>
            <p:spPr>
              <a:xfrm>
                <a:off x="2802560" y="3475541"/>
                <a:ext cx="5832046" cy="789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_tradnl" sz="3000" dirty="0">
                    <a:latin typeface="Arial" panose="020B0604020202020204" pitchFamily="34" charset="0"/>
                    <a:cs typeface="Arial" panose="020B0604020202020204" pitchFamily="34" charset="0"/>
                  </a:rPr>
                  <a:t>b) </a:t>
                </a:r>
                <a:r>
                  <a:rPr lang="es-MX" sz="3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(x - 1)(x - 2)(x - 4)(x + 3)(x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3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MX" sz="3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s-MX" sz="3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s-MX" sz="3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s-MX" sz="3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ángulo 7">
                <a:hlinkClick r:id="rId6" action="ppaction://hlinksldjump"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60" y="3475541"/>
                <a:ext cx="5832046" cy="789960"/>
              </a:xfrm>
              <a:prstGeom prst="rect">
                <a:avLst/>
              </a:prstGeom>
              <a:blipFill>
                <a:blip r:embed="rId7"/>
                <a:stretch>
                  <a:fillRect l="-2510" b="-923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>
                <a:hlinkClick r:id="rId2" action="ppaction://hlinksldjump"/>
              </p:cNvPr>
              <p:cNvSpPr/>
              <p:nvPr/>
            </p:nvSpPr>
            <p:spPr>
              <a:xfrm>
                <a:off x="2802560" y="4273072"/>
                <a:ext cx="5618846" cy="789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3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c) (x - 1)(x - 2)(x - 4)(x - 3)(x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3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MX" sz="3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s-MX" sz="3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s-MX" sz="3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s-MX" sz="3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ángulo 8">
                <a:hlinkClick r:id="rId3" action="ppaction://hlinksldjump"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60" y="4273072"/>
                <a:ext cx="5618846" cy="789960"/>
              </a:xfrm>
              <a:prstGeom prst="rect">
                <a:avLst/>
              </a:prstGeom>
              <a:blipFill>
                <a:blip r:embed="rId8"/>
                <a:stretch>
                  <a:fillRect l="-2606" b="-923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>
                <a:hlinkClick r:id="rId3" action="ppaction://hlinksldjump"/>
              </p:cNvPr>
              <p:cNvSpPr/>
              <p:nvPr/>
            </p:nvSpPr>
            <p:spPr>
              <a:xfrm>
                <a:off x="2802560" y="5051236"/>
                <a:ext cx="6120586" cy="789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3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d) (x + 1)(x + 2)(x + 4)(x + 3)(x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3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MX" sz="3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s-MX" sz="3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s-MX" sz="3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s-MX" sz="3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ectángulo 9">
                <a:hlinkClick r:id="rId3" action="ppaction://hlinksldjump"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60" y="5051236"/>
                <a:ext cx="6120586" cy="789960"/>
              </a:xfrm>
              <a:prstGeom prst="rect">
                <a:avLst/>
              </a:prstGeom>
              <a:blipFill>
                <a:blip r:embed="rId9"/>
                <a:stretch>
                  <a:fillRect l="-2390" b="-1007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1586883" y="768164"/>
                <a:ext cx="9772261" cy="12975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3000" dirty="0">
                    <a:effectLst/>
                    <a:latin typeface="Abadi MT Condensed Extra Bold"/>
                    <a:ea typeface="Calibri" panose="020F0502020204030204" pitchFamily="34" charset="0"/>
                    <a:cs typeface="Arial" panose="020B0604020202020204" pitchFamily="34" charset="0"/>
                  </a:rPr>
                  <a:t>Sean las raíces de cierto polinomio x= 1, x= 2, x= 4,       x= -3 y x=-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sz="3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MX" sz="3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s-MX" sz="3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s-MX" sz="3000" dirty="0">
                    <a:effectLst/>
                    <a:latin typeface="Abadi MT Condensed Extra Bold"/>
                    <a:ea typeface="Times New Roman" panose="02020603050405020304" pitchFamily="18" charset="0"/>
                    <a:cs typeface="Arial" panose="020B0604020202020204" pitchFamily="34" charset="0"/>
                  </a:rPr>
                  <a:t>. Expresa el polinomio en su forma lineal. </a:t>
                </a:r>
                <a:endParaRPr lang="es-MX" sz="3000" dirty="0">
                  <a:effectLst/>
                  <a:latin typeface="Abadi MT Condensed Extra Bold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883" y="768164"/>
                <a:ext cx="9772261" cy="1297599"/>
              </a:xfrm>
              <a:prstGeom prst="rect">
                <a:avLst/>
              </a:prstGeom>
              <a:blipFill>
                <a:blip r:embed="rId10"/>
                <a:stretch>
                  <a:fillRect l="-1435" t="-6573" r="-499" b="-422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302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hlinkClick r:id="rId2" action="ppaction://hlinksldjump"/>
          </p:cNvPr>
          <p:cNvSpPr/>
          <p:nvPr/>
        </p:nvSpPr>
        <p:spPr>
          <a:xfrm>
            <a:off x="2000814" y="513789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3769380" y="759892"/>
            <a:ext cx="71477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000" dirty="0">
                <a:latin typeface="Abadi MT Condensed Extra Bold"/>
                <a:cs typeface="Arial" panose="020B0604020202020204" pitchFamily="34" charset="0"/>
              </a:rPr>
              <a:t>¡Perfecto! Para continuar, pulsa el botón.</a:t>
            </a:r>
          </a:p>
        </p:txBody>
      </p:sp>
      <p:sp>
        <p:nvSpPr>
          <p:cNvPr id="4" name="Rectángulo 3"/>
          <p:cNvSpPr/>
          <p:nvPr/>
        </p:nvSpPr>
        <p:spPr>
          <a:xfrm rot="5400000">
            <a:off x="2173493" y="1459326"/>
            <a:ext cx="70908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75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</a:t>
            </a:r>
            <a:endParaRPr lang="es-MX" sz="7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025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59279" y="416379"/>
            <a:ext cx="5355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chemeClr val="accent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INSTRUCCIONES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28700" y="1338943"/>
            <a:ext cx="982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dirty="0"/>
              <a:t>En cada nivel se halla más de un círculo. El objetivo del juego es guiar el cursor </a:t>
            </a:r>
            <a:r>
              <a:rPr lang="es-ES_tradnl" dirty="0" err="1"/>
              <a:t>hac</a:t>
            </a:r>
            <a:r>
              <a:rPr lang="es-ES" dirty="0" err="1"/>
              <a:t>ia</a:t>
            </a:r>
            <a:r>
              <a:rPr lang="es-ES" dirty="0"/>
              <a:t> aquél círculo que conduzca al siguiente nivel sin tocar los bordes ¡pero cuidado!</a:t>
            </a:r>
            <a:endParaRPr lang="es-ES_tradnl" dirty="0"/>
          </a:p>
        </p:txBody>
      </p:sp>
      <p:sp>
        <p:nvSpPr>
          <p:cNvPr id="6" name="CuadroTexto 5"/>
          <p:cNvSpPr txBox="1"/>
          <p:nvPr/>
        </p:nvSpPr>
        <p:spPr>
          <a:xfrm>
            <a:off x="1028700" y="2155371"/>
            <a:ext cx="9821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/>
              <a:t>Mientras que una puerta conduce al siguiente nivel las demás conducen a preguntas relacionadas con Álgebra y deberás contestarlas correctamente para poder continuar.</a:t>
            </a:r>
            <a:endParaRPr lang="es-ES_tradnl" dirty="0"/>
          </a:p>
          <a:p>
            <a:pPr algn="just"/>
            <a:endParaRPr lang="es-ES_tradnl" dirty="0"/>
          </a:p>
        </p:txBody>
      </p:sp>
      <p:sp>
        <p:nvSpPr>
          <p:cNvPr id="7" name="CuadroTexto 6">
            <a:hlinkClick r:id="rId2" action="ppaction://hlinksldjump"/>
          </p:cNvPr>
          <p:cNvSpPr txBox="1"/>
          <p:nvPr/>
        </p:nvSpPr>
        <p:spPr>
          <a:xfrm>
            <a:off x="8732108" y="4777946"/>
            <a:ext cx="1429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b="1" dirty="0">
                <a:solidFill>
                  <a:schemeClr val="accent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JUGAR</a:t>
            </a:r>
          </a:p>
        </p:txBody>
      </p:sp>
    </p:spTree>
    <p:extLst>
      <p:ext uri="{BB962C8B-B14F-4D97-AF65-F5344CB8AC3E}">
        <p14:creationId xmlns:p14="http://schemas.microsoft.com/office/powerpoint/2010/main" val="202968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ángulo 1"/>
              <p:cNvSpPr/>
              <p:nvPr/>
            </p:nvSpPr>
            <p:spPr>
              <a:xfrm>
                <a:off x="1501588" y="894600"/>
                <a:ext cx="9269506" cy="1080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s-MX" sz="3000" dirty="0">
                    <a:effectLst/>
                    <a:latin typeface="Abadi MT Condensed Extra Bold"/>
                    <a:ea typeface="Times New Roman" panose="02020603050405020304" pitchFamily="18" charset="0"/>
                    <a:cs typeface="Arial" panose="020B0604020202020204" pitchFamily="34" charset="0"/>
                  </a:rPr>
                  <a:t>¿Cuál es la solución de la siguiente desigualdad? </a:t>
                </a:r>
                <a:endParaRPr lang="es-MX" sz="3000" dirty="0">
                  <a:effectLst/>
                  <a:latin typeface="Abadi MT Condensed Extra Bold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MX" sz="3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s-MX" sz="3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s-MX" sz="3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s-MX" sz="3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+3</m:t>
                        </m:r>
                      </m:e>
                    </m:d>
                    <m:r>
                      <a:rPr lang="es-MX" sz="3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≤5</m:t>
                    </m:r>
                  </m:oMath>
                </a14:m>
                <a:r>
                  <a:rPr lang="es-MX" sz="3000" dirty="0">
                    <a:effectLst/>
                    <a:latin typeface="Abadi MT Condensed Extra Bold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588" y="894600"/>
                <a:ext cx="9269506" cy="1080296"/>
              </a:xfrm>
              <a:prstGeom prst="rect">
                <a:avLst/>
              </a:prstGeom>
              <a:blipFill>
                <a:blip r:embed="rId2"/>
                <a:stretch>
                  <a:fillRect l="-1512" t="-791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>
            <a:hlinkClick r:id="rId3" action="ppaction://hlinksldjump"/>
          </p:cNvPr>
          <p:cNvSpPr/>
          <p:nvPr/>
        </p:nvSpPr>
        <p:spPr>
          <a:xfrm>
            <a:off x="3259919" y="2881997"/>
            <a:ext cx="2021707" cy="586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MX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a)x </a:t>
            </a:r>
            <a:r>
              <a:rPr lang="es-MX" sz="3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ϵ</a:t>
            </a:r>
            <a:r>
              <a:rPr lang="es-MX" sz="3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(-1,4)</a:t>
            </a:r>
          </a:p>
        </p:txBody>
      </p:sp>
      <p:sp>
        <p:nvSpPr>
          <p:cNvPr id="4" name="Rectángulo 3">
            <a:hlinkClick r:id="rId4" action="ppaction://hlinksldjump"/>
          </p:cNvPr>
          <p:cNvSpPr/>
          <p:nvPr/>
        </p:nvSpPr>
        <p:spPr>
          <a:xfrm>
            <a:off x="3259919" y="5166136"/>
            <a:ext cx="1980029" cy="550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MX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d)x </a:t>
            </a:r>
            <a:r>
              <a:rPr lang="es-MX" sz="3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ϵ</a:t>
            </a:r>
            <a:r>
              <a:rPr lang="es-MX" sz="3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[-4,1]</a:t>
            </a:r>
          </a:p>
        </p:txBody>
      </p:sp>
      <p:sp>
        <p:nvSpPr>
          <p:cNvPr id="5" name="Rectángulo 4">
            <a:hlinkClick r:id="rId3" action="ppaction://hlinksldjump"/>
          </p:cNvPr>
          <p:cNvSpPr/>
          <p:nvPr/>
        </p:nvSpPr>
        <p:spPr>
          <a:xfrm>
            <a:off x="3259920" y="4414962"/>
            <a:ext cx="1959191" cy="550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MX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c)x </a:t>
            </a:r>
            <a:r>
              <a:rPr lang="es-MX" sz="3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ϵ</a:t>
            </a:r>
            <a:r>
              <a:rPr lang="es-MX" sz="3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[-1,4]</a:t>
            </a:r>
          </a:p>
        </p:txBody>
      </p:sp>
      <p:sp>
        <p:nvSpPr>
          <p:cNvPr id="6" name="Rectángulo 5">
            <a:hlinkClick r:id="rId3" action="ppaction://hlinksldjump"/>
          </p:cNvPr>
          <p:cNvSpPr/>
          <p:nvPr/>
        </p:nvSpPr>
        <p:spPr>
          <a:xfrm>
            <a:off x="3259920" y="3663788"/>
            <a:ext cx="2021707" cy="550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MX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b)x </a:t>
            </a:r>
            <a:r>
              <a:rPr lang="es-MX" sz="30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ϵ</a:t>
            </a:r>
            <a:r>
              <a:rPr lang="es-MX" sz="3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(-4,1)</a:t>
            </a:r>
          </a:p>
        </p:txBody>
      </p:sp>
    </p:spTree>
    <p:extLst>
      <p:ext uri="{BB962C8B-B14F-4D97-AF65-F5344CB8AC3E}">
        <p14:creationId xmlns:p14="http://schemas.microsoft.com/office/powerpoint/2010/main" val="3579774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hlinkClick r:id="rId2" action="ppaction://hlinksldjump"/>
          </p:cNvPr>
          <p:cNvSpPr/>
          <p:nvPr/>
        </p:nvSpPr>
        <p:spPr>
          <a:xfrm>
            <a:off x="8822355" y="3482840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ángulo 2"/>
          <p:cNvSpPr/>
          <p:nvPr/>
        </p:nvSpPr>
        <p:spPr>
          <a:xfrm>
            <a:off x="1380743" y="2290112"/>
            <a:ext cx="71477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000" dirty="0">
                <a:latin typeface="Abadi MT Condensed Extra Bold"/>
                <a:cs typeface="Arial" panose="020B0604020202020204" pitchFamily="34" charset="0"/>
              </a:rPr>
              <a:t>¡Perfecto! Para continuar, pulsa el botón.</a:t>
            </a:r>
          </a:p>
        </p:txBody>
      </p:sp>
      <p:sp>
        <p:nvSpPr>
          <p:cNvPr id="4" name="Rectángulo 3"/>
          <p:cNvSpPr/>
          <p:nvPr/>
        </p:nvSpPr>
        <p:spPr>
          <a:xfrm rot="10800000">
            <a:off x="8113273" y="3382694"/>
            <a:ext cx="70908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75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</a:t>
            </a:r>
            <a:endParaRPr lang="es-MX" sz="7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462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hlinkHover r:id="rId2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/>
              <a:t>x</a:t>
            </a:r>
          </a:p>
        </p:txBody>
      </p:sp>
      <p:sp>
        <p:nvSpPr>
          <p:cNvPr id="15" name="Forma libre 14"/>
          <p:cNvSpPr/>
          <p:nvPr/>
        </p:nvSpPr>
        <p:spPr>
          <a:xfrm>
            <a:off x="1511559" y="1122175"/>
            <a:ext cx="8957388" cy="872874"/>
          </a:xfrm>
          <a:custGeom>
            <a:avLst/>
            <a:gdLst>
              <a:gd name="connsiteX0" fmla="*/ 1026367 w 6352417"/>
              <a:gd name="connsiteY0" fmla="*/ 2128445 h 2128445"/>
              <a:gd name="connsiteX1" fmla="*/ 6344816 w 6352417"/>
              <a:gd name="connsiteY1" fmla="*/ 280984 h 2128445"/>
              <a:gd name="connsiteX2" fmla="*/ 0 w 6352417"/>
              <a:gd name="connsiteY2" fmla="*/ 38388 h 212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2417" h="2128445">
                <a:moveTo>
                  <a:pt x="1026367" y="2128445"/>
                </a:moveTo>
                <a:cubicBezTo>
                  <a:pt x="3771122" y="1378886"/>
                  <a:pt x="6515877" y="629327"/>
                  <a:pt x="6344816" y="280984"/>
                </a:cubicBezTo>
                <a:cubicBezTo>
                  <a:pt x="6173755" y="-67359"/>
                  <a:pt x="3086877" y="-14486"/>
                  <a:pt x="0" y="38388"/>
                </a:cubicBezTo>
              </a:path>
            </a:pathLst>
          </a:custGeom>
          <a:noFill/>
          <a:ln w="3810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Forma libre 19"/>
          <p:cNvSpPr/>
          <p:nvPr/>
        </p:nvSpPr>
        <p:spPr>
          <a:xfrm>
            <a:off x="2683777" y="3246686"/>
            <a:ext cx="2708170" cy="1008844"/>
          </a:xfrm>
          <a:custGeom>
            <a:avLst/>
            <a:gdLst>
              <a:gd name="connsiteX0" fmla="*/ 2446912 w 2446912"/>
              <a:gd name="connsiteY0" fmla="*/ 671804 h 1344746"/>
              <a:gd name="connsiteX1" fmla="*/ 188904 w 2446912"/>
              <a:gd name="connsiteY1" fmla="*/ 1324947 h 1344746"/>
              <a:gd name="connsiteX2" fmla="*/ 282210 w 2446912"/>
              <a:gd name="connsiteY2" fmla="*/ 0 h 1344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6912" h="1344746">
                <a:moveTo>
                  <a:pt x="2446912" y="671804"/>
                </a:moveTo>
                <a:cubicBezTo>
                  <a:pt x="1498300" y="1054359"/>
                  <a:pt x="549688" y="1436914"/>
                  <a:pt x="188904" y="1324947"/>
                </a:cubicBezTo>
                <a:cubicBezTo>
                  <a:pt x="-171880" y="1212980"/>
                  <a:pt x="55165" y="606490"/>
                  <a:pt x="282210" y="0"/>
                </a:cubicBezTo>
              </a:path>
            </a:pathLst>
          </a:custGeom>
          <a:noFill/>
          <a:ln w="3810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Elipse 1"/>
          <p:cNvSpPr/>
          <p:nvPr/>
        </p:nvSpPr>
        <p:spPr>
          <a:xfrm>
            <a:off x="4118886" y="2864021"/>
            <a:ext cx="2735831" cy="112995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Elipse 10">
            <a:hlinkClick r:id="rId3" action="ppaction://hlinksldjump"/>
          </p:cNvPr>
          <p:cNvSpPr/>
          <p:nvPr/>
        </p:nvSpPr>
        <p:spPr>
          <a:xfrm>
            <a:off x="2780456" y="2551346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Forma libre 20"/>
          <p:cNvSpPr/>
          <p:nvPr/>
        </p:nvSpPr>
        <p:spPr>
          <a:xfrm>
            <a:off x="1343353" y="970383"/>
            <a:ext cx="1679765" cy="4734901"/>
          </a:xfrm>
          <a:custGeom>
            <a:avLst/>
            <a:gdLst>
              <a:gd name="connsiteX0" fmla="*/ 112223 w 1679765"/>
              <a:gd name="connsiteY0" fmla="*/ 0 h 4371007"/>
              <a:gd name="connsiteX1" fmla="*/ 37578 w 1679765"/>
              <a:gd name="connsiteY1" fmla="*/ 3694923 h 4371007"/>
              <a:gd name="connsiteX2" fmla="*/ 634737 w 1679765"/>
              <a:gd name="connsiteY2" fmla="*/ 3359021 h 4371007"/>
              <a:gd name="connsiteX3" fmla="*/ 1474492 w 1679765"/>
              <a:gd name="connsiteY3" fmla="*/ 4217437 h 4371007"/>
              <a:gd name="connsiteX4" fmla="*/ 1679765 w 1679765"/>
              <a:gd name="connsiteY4" fmla="*/ 4366727 h 43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9765" h="4371007">
                <a:moveTo>
                  <a:pt x="112223" y="0"/>
                </a:moveTo>
                <a:cubicBezTo>
                  <a:pt x="31357" y="1567543"/>
                  <a:pt x="-49508" y="3135086"/>
                  <a:pt x="37578" y="3694923"/>
                </a:cubicBezTo>
                <a:cubicBezTo>
                  <a:pt x="124664" y="4254760"/>
                  <a:pt x="395251" y="3271935"/>
                  <a:pt x="634737" y="3359021"/>
                </a:cubicBezTo>
                <a:cubicBezTo>
                  <a:pt x="874223" y="3446107"/>
                  <a:pt x="1300321" y="4049486"/>
                  <a:pt x="1474492" y="4217437"/>
                </a:cubicBezTo>
                <a:cubicBezTo>
                  <a:pt x="1648663" y="4385388"/>
                  <a:pt x="1664214" y="4376057"/>
                  <a:pt x="1679765" y="4366727"/>
                </a:cubicBezTo>
              </a:path>
            </a:pathLst>
          </a:custGeom>
          <a:noFill/>
          <a:ln w="3810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Forma libre 23"/>
          <p:cNvSpPr/>
          <p:nvPr/>
        </p:nvSpPr>
        <p:spPr>
          <a:xfrm>
            <a:off x="4252722" y="2141717"/>
            <a:ext cx="6575831" cy="3661924"/>
          </a:xfrm>
          <a:custGeom>
            <a:avLst/>
            <a:gdLst>
              <a:gd name="connsiteX0" fmla="*/ 0 w 7170953"/>
              <a:gd name="connsiteY0" fmla="*/ 3549956 h 3949332"/>
              <a:gd name="connsiteX1" fmla="*/ 1754155 w 7170953"/>
              <a:gd name="connsiteY1" fmla="*/ 2206348 h 3949332"/>
              <a:gd name="connsiteX2" fmla="*/ 970384 w 7170953"/>
              <a:gd name="connsiteY2" fmla="*/ 3904520 h 3949332"/>
              <a:gd name="connsiteX3" fmla="*/ 6904653 w 7170953"/>
              <a:gd name="connsiteY3" fmla="*/ 4324 h 3949332"/>
              <a:gd name="connsiteX4" fmla="*/ 6139543 w 7170953"/>
              <a:gd name="connsiteY4" fmla="*/ 3139410 h 3949332"/>
              <a:gd name="connsiteX5" fmla="*/ 6102220 w 7170953"/>
              <a:gd name="connsiteY5" fmla="*/ 3195393 h 3949332"/>
              <a:gd name="connsiteX6" fmla="*/ 6046237 w 7170953"/>
              <a:gd name="connsiteY6" fmla="*/ 3102087 h 394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70953" h="3949332">
                <a:moveTo>
                  <a:pt x="0" y="3549956"/>
                </a:moveTo>
                <a:cubicBezTo>
                  <a:pt x="796212" y="2848605"/>
                  <a:pt x="1592424" y="2147254"/>
                  <a:pt x="1754155" y="2206348"/>
                </a:cubicBezTo>
                <a:cubicBezTo>
                  <a:pt x="1915886" y="2265442"/>
                  <a:pt x="111968" y="4271524"/>
                  <a:pt x="970384" y="3904520"/>
                </a:cubicBezTo>
                <a:cubicBezTo>
                  <a:pt x="1828800" y="3537516"/>
                  <a:pt x="6043127" y="131842"/>
                  <a:pt x="6904653" y="4324"/>
                </a:cubicBezTo>
                <a:cubicBezTo>
                  <a:pt x="7766179" y="-123194"/>
                  <a:pt x="6273282" y="2607565"/>
                  <a:pt x="6139543" y="3139410"/>
                </a:cubicBezTo>
                <a:cubicBezTo>
                  <a:pt x="6005804" y="3671255"/>
                  <a:pt x="6117771" y="3201614"/>
                  <a:pt x="6102220" y="3195393"/>
                </a:cubicBezTo>
                <a:cubicBezTo>
                  <a:pt x="6086669" y="3189172"/>
                  <a:pt x="6046237" y="3102087"/>
                  <a:pt x="6046237" y="3102087"/>
                </a:cubicBezTo>
              </a:path>
            </a:pathLst>
          </a:custGeom>
          <a:noFill/>
          <a:ln w="3810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Elipse 3">
            <a:hlinkClick r:id="rId4" action="ppaction://hlinksldjump"/>
          </p:cNvPr>
          <p:cNvSpPr/>
          <p:nvPr/>
        </p:nvSpPr>
        <p:spPr>
          <a:xfrm>
            <a:off x="9094824" y="4638054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Elipse 16">
            <a:hlinkClick r:id="rId5" action="ppaction://hlinksldjump"/>
          </p:cNvPr>
          <p:cNvSpPr/>
          <p:nvPr/>
        </p:nvSpPr>
        <p:spPr>
          <a:xfrm>
            <a:off x="2572957" y="5191512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5" name="Circular 24">
            <a:hlinkHover r:id="rId2" action="ppaction://hlinksldjump"/>
          </p:cNvPr>
          <p:cNvSpPr/>
          <p:nvPr/>
        </p:nvSpPr>
        <p:spPr>
          <a:xfrm>
            <a:off x="8790581" y="2331558"/>
            <a:ext cx="1371814" cy="1344433"/>
          </a:xfrm>
          <a:prstGeom prst="pi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27" name="Conector recto de flecha 26">
            <a:hlinkHover r:id="rId2" action="ppaction://hlinksldjump"/>
          </p:cNvPr>
          <p:cNvCxnSpPr/>
          <p:nvPr/>
        </p:nvCxnSpPr>
        <p:spPr>
          <a:xfrm>
            <a:off x="7501812" y="0"/>
            <a:ext cx="18661" cy="709127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hlinkHover r:id="rId2" action="ppaction://hlinksldjump"/>
          </p:cNvPr>
          <p:cNvCxnSpPr/>
          <p:nvPr/>
        </p:nvCxnSpPr>
        <p:spPr>
          <a:xfrm>
            <a:off x="205273" y="4737985"/>
            <a:ext cx="853520" cy="0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hlinkClick r:id="rId6" action="ppaction://hlinksldjump"/>
          </p:cNvPr>
          <p:cNvSpPr/>
          <p:nvPr/>
        </p:nvSpPr>
        <p:spPr>
          <a:xfrm>
            <a:off x="2253234" y="1531311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>
            <a:hlinkClick r:id="rId5" action="ppaction://hlinksldjump"/>
          </p:cNvPr>
          <p:cNvSpPr/>
          <p:nvPr/>
        </p:nvSpPr>
        <p:spPr>
          <a:xfrm>
            <a:off x="3725500" y="4904104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2" name="CuadroTexto 21"/>
          <p:cNvSpPr txBox="1"/>
          <p:nvPr/>
        </p:nvSpPr>
        <p:spPr>
          <a:xfrm>
            <a:off x="4571999" y="146542"/>
            <a:ext cx="259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 Black" panose="020B0A04020102020204" pitchFamily="34" charset="0"/>
              </a:rPr>
              <a:t>Nivel 5</a:t>
            </a:r>
          </a:p>
        </p:txBody>
      </p:sp>
    </p:spTree>
    <p:extLst>
      <p:ext uri="{BB962C8B-B14F-4D97-AF65-F5344CB8AC3E}">
        <p14:creationId xmlns:p14="http://schemas.microsoft.com/office/powerpoint/2010/main" val="37636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278 L -0.00066 0.7020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52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22222E-6 L 0.41498 0.0064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4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89737" y="827354"/>
            <a:ext cx="10798149" cy="550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effectLst/>
                <a:latin typeface="Abadi MT Condensed Extra Bold"/>
                <a:ea typeface="Calibri" panose="020F0502020204030204" pitchFamily="34" charset="0"/>
                <a:cs typeface="Arial" panose="020B0604020202020204" pitchFamily="34" charset="0"/>
              </a:rPr>
              <a:t>Estás a la mitad del juego</a:t>
            </a:r>
            <a:r>
              <a:rPr lang="es-MX" sz="3000" dirty="0">
                <a:latin typeface="Abadi MT Condensed Extra Bold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MX" sz="3000" dirty="0">
                <a:effectLst/>
                <a:latin typeface="Abadi MT Condensed Extra Bold"/>
                <a:ea typeface="Calibri" panose="020F0502020204030204" pitchFamily="34" charset="0"/>
                <a:cs typeface="Arial" panose="020B0604020202020204" pitchFamily="34" charset="0"/>
              </a:rPr>
              <a:t>¡No te puedes rendir tan fácilmente!</a:t>
            </a:r>
          </a:p>
        </p:txBody>
      </p:sp>
      <p:sp>
        <p:nvSpPr>
          <p:cNvPr id="4" name="Rectángulo 3">
            <a:hlinkClick r:id="rId2" action="ppaction://hlinksldjump"/>
          </p:cNvPr>
          <p:cNvSpPr/>
          <p:nvPr/>
        </p:nvSpPr>
        <p:spPr>
          <a:xfrm>
            <a:off x="4611451" y="3227145"/>
            <a:ext cx="2164632" cy="3977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2000" b="1" dirty="0">
                <a:solidFill>
                  <a:schemeClr val="accent2"/>
                </a:solidFill>
                <a:effectLst/>
                <a:latin typeface="Abadi MT Condensed Extra Bold"/>
                <a:ea typeface="Calibri" panose="020F0502020204030204" pitchFamily="34" charset="0"/>
                <a:cs typeface="Arial" panose="020B0604020202020204" pitchFamily="34" charset="0"/>
              </a:rPr>
              <a:t>Tratar de nuevo </a:t>
            </a:r>
          </a:p>
        </p:txBody>
      </p:sp>
    </p:spTree>
    <p:extLst>
      <p:ext uri="{BB962C8B-B14F-4D97-AF65-F5344CB8AC3E}">
        <p14:creationId xmlns:p14="http://schemas.microsoft.com/office/powerpoint/2010/main" val="1058751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193196" y="3384361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c)</a:t>
            </a:r>
          </a:p>
        </p:txBody>
      </p:sp>
      <p:sp>
        <p:nvSpPr>
          <p:cNvPr id="3" name="CuadroTexto 2">
            <a:hlinkClick r:id="rId2" action="ppaction://hlinksldjump"/>
          </p:cNvPr>
          <p:cNvSpPr txBox="1"/>
          <p:nvPr/>
        </p:nvSpPr>
        <p:spPr>
          <a:xfrm>
            <a:off x="7169152" y="468175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d)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821221" y="468175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b)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832441" y="3384361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5334938" y="1687810"/>
                <a:ext cx="149355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938" y="1687810"/>
                <a:ext cx="1493550" cy="8249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>
                <a:hlinkClick r:id="rId4" action="ppaction://hlinksldjump"/>
              </p:cNvPr>
              <p:cNvSpPr/>
              <p:nvPr/>
            </p:nvSpPr>
            <p:spPr>
              <a:xfrm>
                <a:off x="3491850" y="3385365"/>
                <a:ext cx="149355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50" y="3385365"/>
                <a:ext cx="1493550" cy="8249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>
                <a:hlinkClick r:id="rId4" action="ppaction://hlinksldjump"/>
              </p:cNvPr>
              <p:cNvSpPr/>
              <p:nvPr/>
            </p:nvSpPr>
            <p:spPr>
              <a:xfrm>
                <a:off x="7763812" y="3385365"/>
                <a:ext cx="1493550" cy="823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s-MX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s-MX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es-MX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s-MX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MX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MX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812" y="3385365"/>
                <a:ext cx="1493550" cy="823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>
                <a:hlinkClick r:id="rId7" action="ppaction://hlinksldjump"/>
              </p:cNvPr>
              <p:cNvSpPr/>
              <p:nvPr/>
            </p:nvSpPr>
            <p:spPr>
              <a:xfrm>
                <a:off x="7763812" y="4453971"/>
                <a:ext cx="149355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MX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812" y="4453971"/>
                <a:ext cx="1493550" cy="82490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>
                <a:hlinkClick r:id="rId4" action="ppaction://hlinksldjump"/>
              </p:cNvPr>
              <p:cNvSpPr/>
              <p:nvPr/>
            </p:nvSpPr>
            <p:spPr>
              <a:xfrm>
                <a:off x="3491850" y="4453971"/>
                <a:ext cx="1493550" cy="8249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MX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s-MX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s-MX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s-MX" i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dirty="0"/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50" y="4453971"/>
                <a:ext cx="1493550" cy="82490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1665279" y="719390"/>
            <a:ext cx="8299067" cy="550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latin typeface="Abadi MT Condensed Extra Bold"/>
                <a:ea typeface="Times New Roman" panose="02020603050405020304" pitchFamily="18" charset="0"/>
                <a:cs typeface="Arial" panose="020B0604020202020204" pitchFamily="34" charset="0"/>
              </a:rPr>
              <a:t>¿Cuál es la transpuesta de la siguiente matriz? </a:t>
            </a:r>
            <a:endParaRPr lang="es-MX" sz="3000" dirty="0">
              <a:effectLst/>
              <a:latin typeface="Abadi MT Condensed Extra Bold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273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513209" y="1869747"/>
            <a:ext cx="447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Bien hecho. Da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click</a:t>
            </a:r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aqu</a:t>
            </a:r>
            <a:r>
              <a:rPr lang="es-ES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í para seguir jugando.</a:t>
            </a:r>
            <a:endParaRPr lang="es-ES_tradnl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 flipH="1">
            <a:off x="3504861" y="2015837"/>
            <a:ext cx="811164" cy="1273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hlinkClick r:id="rId2" action="ppaction://hlinksldjump"/>
          </p:cNvPr>
          <p:cNvSpPr/>
          <p:nvPr/>
        </p:nvSpPr>
        <p:spPr>
          <a:xfrm>
            <a:off x="2253234" y="1531311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123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94011" y="692895"/>
            <a:ext cx="10560424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MX" sz="3000" dirty="0">
                <a:effectLst/>
                <a:latin typeface="Abadi MT Condensed Extra Bold"/>
                <a:ea typeface="Times New Roman" panose="02020603050405020304" pitchFamily="18" charset="0"/>
                <a:cs typeface="Arial" panose="020B0604020202020204" pitchFamily="34" charset="0"/>
              </a:rPr>
              <a:t>¿Cuál de las siguientes propiedades de las multiplicaciones de matrices es incorrecta?</a:t>
            </a:r>
            <a:endParaRPr lang="es-MX" sz="3000" dirty="0">
              <a:effectLst/>
              <a:latin typeface="Abadi MT Condensed Extra Bold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hlinkClick r:id="rId2" action="ppaction://hlinksldjump"/>
          </p:cNvPr>
          <p:cNvSpPr/>
          <p:nvPr/>
        </p:nvSpPr>
        <p:spPr>
          <a:xfrm>
            <a:off x="1843882" y="2517099"/>
            <a:ext cx="3379067" cy="586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MX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a) A(B+C)=AB+AC</a:t>
            </a:r>
            <a:endParaRPr lang="es-MX" sz="3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>
            <a:hlinkClick r:id="rId2" action="ppaction://hlinksldjump"/>
          </p:cNvPr>
          <p:cNvSpPr/>
          <p:nvPr/>
        </p:nvSpPr>
        <p:spPr>
          <a:xfrm>
            <a:off x="1843882" y="3235010"/>
            <a:ext cx="2930226" cy="550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MX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b) A(BC)=(AB)C</a:t>
            </a:r>
            <a:endParaRPr lang="es-MX" sz="3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hlinkClick r:id="rId3" action="ppaction://hlinksldjump"/>
          </p:cNvPr>
          <p:cNvSpPr/>
          <p:nvPr/>
        </p:nvSpPr>
        <p:spPr>
          <a:xfrm>
            <a:off x="1843882" y="4008861"/>
            <a:ext cx="1841786" cy="550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MX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c) AB=BA</a:t>
            </a:r>
            <a:endParaRPr lang="es-MX" sz="3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hlinkClick r:id="rId2" action="ppaction://hlinksldjump"/>
          </p:cNvPr>
          <p:cNvSpPr/>
          <p:nvPr/>
        </p:nvSpPr>
        <p:spPr>
          <a:xfrm>
            <a:off x="1843882" y="4689832"/>
            <a:ext cx="40591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d) </a:t>
            </a:r>
            <a:r>
              <a:rPr lang="es-MX" sz="3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α(AB)=(αA)B=A(αB</a:t>
            </a:r>
            <a:r>
              <a:rPr lang="es-MX" sz="3000" dirty="0">
                <a:solidFill>
                  <a:srgbClr val="54545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s-MX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087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960866" y="3148820"/>
            <a:ext cx="71477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000" dirty="0">
                <a:latin typeface="Abadi MT Condensed Extra Bold"/>
                <a:cs typeface="Arial" panose="020B0604020202020204" pitchFamily="34" charset="0"/>
              </a:rPr>
              <a:t>¡Perfecto! Para continuar, pulsa el botón.</a:t>
            </a:r>
          </a:p>
        </p:txBody>
      </p:sp>
      <p:sp>
        <p:nvSpPr>
          <p:cNvPr id="8" name="Rectángulo 7"/>
          <p:cNvSpPr/>
          <p:nvPr/>
        </p:nvSpPr>
        <p:spPr>
          <a:xfrm rot="16200000">
            <a:off x="3898179" y="3926317"/>
            <a:ext cx="709082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75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</a:t>
            </a:r>
            <a:endParaRPr lang="es-MX" sz="7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ipse 8">
            <a:hlinkClick r:id="rId2" action="ppaction://hlinksldjump"/>
          </p:cNvPr>
          <p:cNvSpPr/>
          <p:nvPr/>
        </p:nvSpPr>
        <p:spPr>
          <a:xfrm>
            <a:off x="3725500" y="4904104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75361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hlinkHover r:id="rId2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800" b="1" dirty="0"/>
          </a:p>
        </p:txBody>
      </p:sp>
      <p:cxnSp>
        <p:nvCxnSpPr>
          <p:cNvPr id="15" name="Conector recto 14"/>
          <p:cNvCxnSpPr/>
          <p:nvPr/>
        </p:nvCxnSpPr>
        <p:spPr>
          <a:xfrm>
            <a:off x="6461445" y="1340708"/>
            <a:ext cx="0" cy="2267045"/>
          </a:xfrm>
          <a:prstGeom prst="line">
            <a:avLst/>
          </a:prstGeom>
          <a:ln w="381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 flipH="1">
            <a:off x="6450687" y="3607753"/>
            <a:ext cx="10783" cy="1609706"/>
          </a:xfrm>
          <a:prstGeom prst="line">
            <a:avLst/>
          </a:prstGeom>
          <a:ln w="381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 flipH="1" flipV="1">
            <a:off x="6439929" y="1523364"/>
            <a:ext cx="3585520" cy="20596"/>
          </a:xfrm>
          <a:prstGeom prst="line">
            <a:avLst/>
          </a:prstGeom>
          <a:ln w="381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 flipH="1">
            <a:off x="1921475" y="1529762"/>
            <a:ext cx="4858266" cy="0"/>
          </a:xfrm>
          <a:prstGeom prst="line">
            <a:avLst/>
          </a:prstGeom>
          <a:ln w="381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 flipH="1" flipV="1">
            <a:off x="6262377" y="5196863"/>
            <a:ext cx="3453060" cy="20596"/>
          </a:xfrm>
          <a:prstGeom prst="line">
            <a:avLst/>
          </a:prstGeom>
          <a:ln w="381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 flipH="1">
            <a:off x="1373659" y="3628349"/>
            <a:ext cx="5263809" cy="0"/>
          </a:xfrm>
          <a:prstGeom prst="line">
            <a:avLst/>
          </a:prstGeom>
          <a:ln w="381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V="1">
            <a:off x="1559571" y="3607753"/>
            <a:ext cx="0" cy="1075456"/>
          </a:xfrm>
          <a:prstGeom prst="line">
            <a:avLst/>
          </a:prstGeom>
          <a:ln w="381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hlinkClick r:id="rId3" action="ppaction://hlinksldjump"/>
          </p:cNvPr>
          <p:cNvSpPr/>
          <p:nvPr/>
        </p:nvSpPr>
        <p:spPr>
          <a:xfrm>
            <a:off x="1079157" y="4444314"/>
            <a:ext cx="1054443" cy="104620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lipse 9">
            <a:hlinkClick r:id="rId4" action="ppaction://hlinksldjump"/>
          </p:cNvPr>
          <p:cNvSpPr/>
          <p:nvPr/>
        </p:nvSpPr>
        <p:spPr>
          <a:xfrm>
            <a:off x="1079157" y="1021492"/>
            <a:ext cx="1054443" cy="104620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Elipse 11">
            <a:hlinkClick r:id="rId5" action="ppaction://hlinksldjump"/>
          </p:cNvPr>
          <p:cNvSpPr/>
          <p:nvPr/>
        </p:nvSpPr>
        <p:spPr>
          <a:xfrm>
            <a:off x="9951309" y="1021491"/>
            <a:ext cx="1054443" cy="104620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/>
          <p:cNvSpPr txBox="1"/>
          <p:nvPr/>
        </p:nvSpPr>
        <p:spPr>
          <a:xfrm>
            <a:off x="2706534" y="258788"/>
            <a:ext cx="259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 Black" panose="020B0A04020102020204" pitchFamily="34" charset="0"/>
              </a:rPr>
              <a:t>Nivel 6</a:t>
            </a:r>
          </a:p>
        </p:txBody>
      </p:sp>
      <p:sp>
        <p:nvSpPr>
          <p:cNvPr id="18" name="Elipse 17">
            <a:hlinkClick r:id="rId6" action="ppaction://hlinksldjump"/>
          </p:cNvPr>
          <p:cNvSpPr/>
          <p:nvPr/>
        </p:nvSpPr>
        <p:spPr>
          <a:xfrm>
            <a:off x="9094824" y="4638054"/>
            <a:ext cx="1054443" cy="104620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Estrella: 5 puntas 1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6109832" y="3224676"/>
            <a:ext cx="1055272" cy="903892"/>
          </a:xfrm>
          <a:prstGeom prst="star5">
            <a:avLst>
              <a:gd name="adj" fmla="val 16311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2" name="Elipse 21"/>
          <p:cNvSpPr/>
          <p:nvPr/>
        </p:nvSpPr>
        <p:spPr>
          <a:xfrm>
            <a:off x="5369908" y="1365511"/>
            <a:ext cx="1243981" cy="122831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strella: 5 puntas 18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5609183" y="1472491"/>
            <a:ext cx="973634" cy="903291"/>
          </a:xfrm>
          <a:prstGeom prst="star5">
            <a:avLst>
              <a:gd name="adj" fmla="val 16311"/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5163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0289" y="678423"/>
            <a:ext cx="11067661" cy="1218249"/>
          </a:xfrm>
        </p:spPr>
        <p:txBody>
          <a:bodyPr>
            <a:normAutofit/>
          </a:bodyPr>
          <a:lstStyle/>
          <a:p>
            <a:r>
              <a:rPr lang="es-MX" sz="3000" dirty="0">
                <a:latin typeface="Abadi MT Condensed Extra Bold"/>
                <a:ea typeface="Calibri" panose="020F0502020204030204" pitchFamily="34" charset="0"/>
                <a:cs typeface="Times New Roman" panose="02020603050405020304" pitchFamily="18" charset="0"/>
              </a:rPr>
              <a:t>Obtener en forma trigonométrica </a:t>
            </a:r>
            <a:r>
              <a:rPr lang="es-MX" sz="3000" i="1" dirty="0">
                <a:latin typeface="Abadi MT Condensed Extra Bold"/>
                <a:ea typeface="Calibri" panose="020F0502020204030204" pitchFamily="34" charset="0"/>
                <a:cs typeface="Times New Roman" panose="02020603050405020304" pitchFamily="18" charset="0"/>
              </a:rPr>
              <a:t>z</a:t>
            </a:r>
            <a:r>
              <a:rPr lang="es-MX" sz="3000" dirty="0">
                <a:latin typeface="Abadi MT Condensed Extra Bold"/>
                <a:ea typeface="Calibri" panose="020F0502020204030204" pitchFamily="34" charset="0"/>
                <a:cs typeface="Times New Roman" panose="02020603050405020304" pitchFamily="18" charset="0"/>
              </a:rPr>
              <a:t>1 y </a:t>
            </a:r>
            <a:r>
              <a:rPr lang="es-MX" sz="3000" i="1" dirty="0">
                <a:latin typeface="Abadi MT Condensed Extra Bold"/>
                <a:ea typeface="Calibri" panose="020F0502020204030204" pitchFamily="34" charset="0"/>
                <a:cs typeface="Times New Roman" panose="02020603050405020304" pitchFamily="18" charset="0"/>
              </a:rPr>
              <a:t>z</a:t>
            </a:r>
            <a:r>
              <a:rPr lang="es-MX" sz="3000" dirty="0">
                <a:latin typeface="Abadi MT Condensed Extra Bold"/>
                <a:ea typeface="Calibri" panose="020F0502020204030204" pitchFamily="34" charset="0"/>
                <a:cs typeface="Times New Roman" panose="02020603050405020304" pitchFamily="18" charset="0"/>
              </a:rPr>
              <a:t>2, que son los números complejos que se muestran en la figura: </a:t>
            </a:r>
            <a:endParaRPr lang="es-MX" sz="3000" dirty="0">
              <a:latin typeface="Abadi MT Condensed Extra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hlinkClick r:id="rId2" action="ppaction://hlinksldjump"/>
              </p:cNvPr>
              <p:cNvSpPr txBox="1"/>
              <p:nvPr/>
            </p:nvSpPr>
            <p:spPr>
              <a:xfrm>
                <a:off x="6216445" y="4527755"/>
                <a:ext cx="3500574" cy="396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c) </a:t>
                </a:r>
                <a:r>
                  <a:rPr lang="es-MX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Z1= 3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  <m:r>
                      <a:rPr lang="es-MX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cis30°  y  Z2= 4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cis225°</a:t>
                </a:r>
                <a:endParaRPr lang="es-MX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uadroTexto 2">
                <a:hlinkClick r:id="rId3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445" y="4527755"/>
                <a:ext cx="3500574" cy="396327"/>
              </a:xfrm>
              <a:prstGeom prst="rect">
                <a:avLst/>
              </a:prstGeom>
              <a:blipFill>
                <a:blip r:embed="rId4"/>
                <a:stretch>
                  <a:fillRect l="-1568" t="-3077" r="-697" b="-2461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hlinkClick r:id="rId5" action="ppaction://hlinksldjump"/>
              </p:cNvPr>
              <p:cNvSpPr txBox="1"/>
              <p:nvPr/>
            </p:nvSpPr>
            <p:spPr>
              <a:xfrm>
                <a:off x="6216445" y="5353665"/>
                <a:ext cx="3473323" cy="396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d) </a:t>
                </a:r>
                <a:r>
                  <a:rPr lang="es-MX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Z1= 4cis30°  y  Z2= 3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MX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  <m:r>
                      <a:rPr lang="es-MX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cis225°</a:t>
                </a:r>
                <a:endParaRPr lang="es-MX" dirty="0"/>
              </a:p>
            </p:txBody>
          </p:sp>
        </mc:Choice>
        <mc:Fallback xmlns="">
          <p:sp>
            <p:nvSpPr>
              <p:cNvPr id="9" name="CuadroTexto 8">
                <a:hlinkClick r:id="rId6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445" y="5353665"/>
                <a:ext cx="3473323" cy="396327"/>
              </a:xfrm>
              <a:prstGeom prst="rect">
                <a:avLst/>
              </a:prstGeom>
              <a:blipFill>
                <a:blip r:embed="rId7"/>
                <a:stretch>
                  <a:fillRect l="-1579" t="-1538" r="-702" b="-2461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hlinkClick r:id="rId3" action="ppaction://hlinksldjump"/>
              </p:cNvPr>
              <p:cNvSpPr txBox="1"/>
              <p:nvPr/>
            </p:nvSpPr>
            <p:spPr>
              <a:xfrm>
                <a:off x="6216445" y="3701845"/>
                <a:ext cx="3473323" cy="396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b) </a:t>
                </a:r>
                <a:r>
                  <a:rPr lang="es-MX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Z1= 4cis225°  y  Z2= 3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  <m:r>
                      <a:rPr lang="es-MX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cis30°</a:t>
                </a:r>
                <a:endParaRPr lang="es-MX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CuadroTexto 9">
                <a:hlinkClick r:id="rId3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445" y="3701845"/>
                <a:ext cx="3473323" cy="396327"/>
              </a:xfrm>
              <a:prstGeom prst="rect">
                <a:avLst/>
              </a:prstGeom>
              <a:blipFill>
                <a:blip r:embed="rId8"/>
                <a:stretch>
                  <a:fillRect l="-1579" t="-1538" r="-702" b="-24615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hlinkClick r:id="rId3" action="ppaction://hlinksldjump"/>
              </p:cNvPr>
              <p:cNvSpPr txBox="1"/>
              <p:nvPr/>
            </p:nvSpPr>
            <p:spPr>
              <a:xfrm>
                <a:off x="6216445" y="2875935"/>
                <a:ext cx="3124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a) </a:t>
                </a:r>
                <a:r>
                  <a:rPr lang="es-MX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Z1= 4cis30°  y Z2= 3</a:t>
                </a:r>
                <a14:m>
                  <m:oMath xmlns:m="http://schemas.openxmlformats.org/officeDocument/2006/math">
                    <m:r>
                      <a:rPr lang="es-MX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s-MX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cis225°</a:t>
                </a:r>
                <a:endParaRPr lang="es-MX" sz="16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uadroTexto 10">
                <a:hlinkClick r:id="rId3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445" y="2875935"/>
                <a:ext cx="3124573" cy="369332"/>
              </a:xfrm>
              <a:prstGeom prst="rect">
                <a:avLst/>
              </a:prstGeom>
              <a:blipFill>
                <a:blip r:embed="rId9"/>
                <a:stretch>
                  <a:fillRect l="-1758" t="-11667" r="-977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/>
          <p:cNvPicPr/>
          <p:nvPr/>
        </p:nvPicPr>
        <p:blipFill rotWithShape="1">
          <a:blip r:embed="rId10"/>
          <a:srcRect l="36150" t="36828" r="29227" b="14570"/>
          <a:stretch/>
        </p:blipFill>
        <p:spPr bwMode="auto">
          <a:xfrm>
            <a:off x="1509767" y="2647646"/>
            <a:ext cx="3786189" cy="28470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277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0371" y="804895"/>
            <a:ext cx="10515600" cy="1325563"/>
          </a:xfrm>
        </p:spPr>
        <p:txBody>
          <a:bodyPr>
            <a:normAutofit/>
          </a:bodyPr>
          <a:lstStyle/>
          <a:p>
            <a:r>
              <a:rPr lang="es-MX" sz="3200" dirty="0">
                <a:latin typeface="Abadi MT Condensed Extra Bold"/>
              </a:rPr>
              <a:t>Has contestado erróneamente y por ende no puedes continuar pero no te desanimes</a:t>
            </a:r>
          </a:p>
        </p:txBody>
      </p:sp>
      <p:sp>
        <p:nvSpPr>
          <p:cNvPr id="4" name="Elipse 3">
            <a:hlinkClick r:id="rId2" action="ppaction://hlinksldjump"/>
          </p:cNvPr>
          <p:cNvSpPr/>
          <p:nvPr/>
        </p:nvSpPr>
        <p:spPr>
          <a:xfrm>
            <a:off x="8334432" y="4410458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/>
          <p:cNvSpPr txBox="1"/>
          <p:nvPr/>
        </p:nvSpPr>
        <p:spPr>
          <a:xfrm>
            <a:off x="5085184" y="2840363"/>
            <a:ext cx="526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badi MT Condensed Extra Bold"/>
                <a:cs typeface="Arial" panose="020B0604020202020204" pitchFamily="34" charset="0"/>
              </a:rPr>
              <a:t>Haz </a:t>
            </a:r>
            <a:r>
              <a:rPr lang="es-MX" dirty="0" err="1">
                <a:latin typeface="Abadi MT Condensed Extra Bold"/>
                <a:cs typeface="Arial" panose="020B0604020202020204" pitchFamily="34" charset="0"/>
              </a:rPr>
              <a:t>click</a:t>
            </a:r>
            <a:r>
              <a:rPr lang="es-MX" dirty="0">
                <a:latin typeface="Abadi MT Condensed Extra Bold"/>
                <a:cs typeface="Arial" panose="020B0604020202020204" pitchFamily="34" charset="0"/>
              </a:rPr>
              <a:t> aquí para comenzar desde el principio</a:t>
            </a:r>
          </a:p>
        </p:txBody>
      </p:sp>
      <p:sp>
        <p:nvSpPr>
          <p:cNvPr id="6" name="Rectángulo 5"/>
          <p:cNvSpPr/>
          <p:nvPr/>
        </p:nvSpPr>
        <p:spPr>
          <a:xfrm rot="16200000" flipH="1">
            <a:off x="8200016" y="3193609"/>
            <a:ext cx="113122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75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</a:t>
            </a:r>
            <a:endParaRPr lang="es-MX" sz="7500" dirty="0"/>
          </a:p>
        </p:txBody>
      </p:sp>
    </p:spTree>
    <p:extLst>
      <p:ext uri="{BB962C8B-B14F-4D97-AF65-F5344CB8AC3E}">
        <p14:creationId xmlns:p14="http://schemas.microsoft.com/office/powerpoint/2010/main" val="1896641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hlinkClick r:id="rId2" action="ppaction://hlinksldjump"/>
          </p:cNvPr>
          <p:cNvSpPr/>
          <p:nvPr/>
        </p:nvSpPr>
        <p:spPr>
          <a:xfrm>
            <a:off x="1079157" y="1021492"/>
            <a:ext cx="1054443" cy="104620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/>
          <p:cNvSpPr txBox="1"/>
          <p:nvPr/>
        </p:nvSpPr>
        <p:spPr>
          <a:xfrm>
            <a:off x="2802194" y="1359928"/>
            <a:ext cx="447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Bien hecho. Da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click</a:t>
            </a:r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aqu</a:t>
            </a:r>
            <a:r>
              <a:rPr lang="es-ES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í para seguir jugando.</a:t>
            </a:r>
            <a:endParaRPr lang="es-ES_tradnl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7" name="Conector recto de flecha 6"/>
          <p:cNvCxnSpPr>
            <a:stCxn id="5" idx="1"/>
          </p:cNvCxnSpPr>
          <p:nvPr/>
        </p:nvCxnSpPr>
        <p:spPr>
          <a:xfrm flipH="1">
            <a:off x="2219632" y="1544594"/>
            <a:ext cx="5825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hlinkClick r:id="rId2" action="ppaction://hlinksldjump"/>
          </p:cNvPr>
          <p:cNvSpPr txBox="1"/>
          <p:nvPr/>
        </p:nvSpPr>
        <p:spPr>
          <a:xfrm>
            <a:off x="6216445" y="452775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c) </a:t>
            </a: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24-32i</a:t>
            </a:r>
            <a:endParaRPr lang="es-ES_tradnl" dirty="0"/>
          </a:p>
        </p:txBody>
      </p:sp>
      <p:sp>
        <p:nvSpPr>
          <p:cNvPr id="5" name="CuadroTexto 4">
            <a:hlinkClick r:id="rId3" action="ppaction://hlinksldjump"/>
          </p:cNvPr>
          <p:cNvSpPr txBox="1"/>
          <p:nvPr/>
        </p:nvSpPr>
        <p:spPr>
          <a:xfrm>
            <a:off x="6216445" y="535366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d) </a:t>
            </a: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16-12i</a:t>
            </a:r>
            <a:endParaRPr lang="es-ES_tradnl" dirty="0"/>
          </a:p>
        </p:txBody>
      </p:sp>
      <p:sp>
        <p:nvSpPr>
          <p:cNvPr id="6" name="CuadroTexto 5">
            <a:hlinkClick r:id="rId3" action="ppaction://hlinksldjump"/>
          </p:cNvPr>
          <p:cNvSpPr txBox="1"/>
          <p:nvPr/>
        </p:nvSpPr>
        <p:spPr>
          <a:xfrm>
            <a:off x="6216445" y="3701845"/>
            <a:ext cx="107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b) </a:t>
            </a: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12-16i</a:t>
            </a:r>
          </a:p>
          <a:p>
            <a:endParaRPr lang="es-ES_tradnl" dirty="0"/>
          </a:p>
        </p:txBody>
      </p:sp>
      <p:sp>
        <p:nvSpPr>
          <p:cNvPr id="7" name="CuadroTexto 6">
            <a:hlinkClick r:id="rId3" action="ppaction://hlinksldjump"/>
          </p:cNvPr>
          <p:cNvSpPr txBox="1"/>
          <p:nvPr/>
        </p:nvSpPr>
        <p:spPr>
          <a:xfrm>
            <a:off x="6216445" y="2875935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a) </a:t>
            </a: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32-24i</a:t>
            </a:r>
            <a:endParaRPr lang="es-ES_tradnl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53037" y="384601"/>
            <a:ext cx="10958733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3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 MT Condensed Extra Bold"/>
                <a:ea typeface="Calibri" panose="020F0502020204030204" pitchFamily="34" charset="0"/>
                <a:cs typeface="Arial" panose="020B0604020202020204" pitchFamily="34" charset="0"/>
              </a:rPr>
              <a:t>Efectuar las siguientes operaciones y expresar el resultado en la forma trigonométrica</a:t>
            </a:r>
            <a:endParaRPr kumimoji="0" lang="es-MX" altLang="es-MX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badi MT Condensed Extra Bold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46937" t="23318" r="47441" b="72644"/>
          <a:stretch/>
        </p:blipFill>
        <p:spPr>
          <a:xfrm>
            <a:off x="927265" y="1677263"/>
            <a:ext cx="1773996" cy="716420"/>
          </a:xfrm>
          <a:prstGeom prst="rect">
            <a:avLst/>
          </a:prstGeom>
        </p:spPr>
      </p:pic>
      <p:pic>
        <p:nvPicPr>
          <p:cNvPr id="10" name="Imagen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2" t="30186" r="64085" b="62569"/>
          <a:stretch>
            <a:fillRect/>
          </a:stretch>
        </p:blipFill>
        <p:spPr bwMode="auto">
          <a:xfrm>
            <a:off x="927265" y="2917100"/>
            <a:ext cx="1773996" cy="119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355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hlinkClick r:id="rId2" action="ppaction://hlinksldjump"/>
          </p:cNvPr>
          <p:cNvSpPr/>
          <p:nvPr/>
        </p:nvSpPr>
        <p:spPr>
          <a:xfrm>
            <a:off x="1079157" y="4444314"/>
            <a:ext cx="1054443" cy="104620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CuadroTexto 5"/>
          <p:cNvSpPr txBox="1"/>
          <p:nvPr/>
        </p:nvSpPr>
        <p:spPr>
          <a:xfrm>
            <a:off x="2853813" y="4774179"/>
            <a:ext cx="447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Bien hecho. Da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click</a:t>
            </a:r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aqu</a:t>
            </a:r>
            <a:r>
              <a:rPr lang="es-ES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í para seguir jugando.</a:t>
            </a:r>
            <a:endParaRPr lang="es-ES_tradnl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2271251" y="4958845"/>
            <a:ext cx="5825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679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550052"/>
          </a:xfrm>
        </p:spPr>
        <p:txBody>
          <a:bodyPr>
            <a:normAutofit/>
          </a:bodyPr>
          <a:lstStyle/>
          <a:p>
            <a:pPr algn="ctr"/>
            <a:r>
              <a:rPr lang="es-MX" dirty="0">
                <a:latin typeface="Abadi MT Condensed Extra Bold"/>
              </a:rPr>
              <a:t>¿Ya te cansaste?</a:t>
            </a:r>
          </a:p>
        </p:txBody>
      </p:sp>
      <p:sp>
        <p:nvSpPr>
          <p:cNvPr id="3" name="CuadroTexto 2">
            <a:hlinkClick r:id="rId2" action="ppaction://hlinksldjump"/>
          </p:cNvPr>
          <p:cNvSpPr txBox="1"/>
          <p:nvPr/>
        </p:nvSpPr>
        <p:spPr>
          <a:xfrm>
            <a:off x="8930148" y="4763729"/>
            <a:ext cx="2082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chemeClr val="accent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Tratar de Nuevo</a:t>
            </a:r>
          </a:p>
        </p:txBody>
      </p:sp>
    </p:spTree>
    <p:extLst>
      <p:ext uri="{BB962C8B-B14F-4D97-AF65-F5344CB8AC3E}">
        <p14:creationId xmlns:p14="http://schemas.microsoft.com/office/powerpoint/2010/main" val="2421020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hlinkClick r:id="rId2" action="ppaction://hlinksldjump"/>
            <a:hlinkHover r:id="rId2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800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5653882" y="278977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NIVEL 7</a:t>
            </a:r>
          </a:p>
        </p:txBody>
      </p:sp>
      <p:sp>
        <p:nvSpPr>
          <p:cNvPr id="9" name="Rectángulo redondeado 8"/>
          <p:cNvSpPr/>
          <p:nvPr/>
        </p:nvSpPr>
        <p:spPr>
          <a:xfrm>
            <a:off x="10019094" y="1310066"/>
            <a:ext cx="600247" cy="48837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2" name="Conector recto 11"/>
          <p:cNvCxnSpPr/>
          <p:nvPr/>
        </p:nvCxnSpPr>
        <p:spPr>
          <a:xfrm flipH="1" flipV="1">
            <a:off x="7994072" y="4644645"/>
            <a:ext cx="590506" cy="10482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8121309" y="3439758"/>
            <a:ext cx="0" cy="1378527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7994072" y="3612494"/>
            <a:ext cx="1953492" cy="0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9781270" y="2892490"/>
            <a:ext cx="0" cy="879529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/>
          <p:cNvCxnSpPr/>
          <p:nvPr/>
        </p:nvCxnSpPr>
        <p:spPr>
          <a:xfrm flipV="1">
            <a:off x="9258280" y="2178107"/>
            <a:ext cx="0" cy="1050001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7374955" y="2355542"/>
            <a:ext cx="2050474" cy="0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7093721" y="3024016"/>
            <a:ext cx="2853843" cy="37652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/>
          <p:nvPr/>
        </p:nvCxnSpPr>
        <p:spPr>
          <a:xfrm flipH="1">
            <a:off x="7230419" y="3050881"/>
            <a:ext cx="31407" cy="2224142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>
            <a:off x="4510016" y="5391782"/>
            <a:ext cx="2900094" cy="1344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 flipV="1">
            <a:off x="4461165" y="4644645"/>
            <a:ext cx="0" cy="916400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>
            <a:off x="5109931" y="4181614"/>
            <a:ext cx="0" cy="524125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H="1">
            <a:off x="4291454" y="4818285"/>
            <a:ext cx="2525888" cy="0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/>
          <p:nvPr/>
        </p:nvCxnSpPr>
        <p:spPr>
          <a:xfrm>
            <a:off x="6707636" y="1422495"/>
            <a:ext cx="0" cy="3561583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/>
          <p:cNvCxnSpPr/>
          <p:nvPr/>
        </p:nvCxnSpPr>
        <p:spPr>
          <a:xfrm>
            <a:off x="6794719" y="1586793"/>
            <a:ext cx="3499208" cy="26012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hlinkClick r:id="rId3" action="ppaction://hlinksldjump"/>
          </p:cNvPr>
          <p:cNvSpPr/>
          <p:nvPr/>
        </p:nvSpPr>
        <p:spPr>
          <a:xfrm>
            <a:off x="8446033" y="4326175"/>
            <a:ext cx="670259" cy="65790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57" name="Conector recto 56"/>
          <p:cNvCxnSpPr/>
          <p:nvPr/>
        </p:nvCxnSpPr>
        <p:spPr>
          <a:xfrm>
            <a:off x="7509730" y="1420277"/>
            <a:ext cx="0" cy="1108461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/>
          <p:nvPr/>
        </p:nvCxnSpPr>
        <p:spPr>
          <a:xfrm flipV="1">
            <a:off x="6198021" y="3792317"/>
            <a:ext cx="0" cy="628604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/>
          <p:cNvCxnSpPr/>
          <p:nvPr/>
        </p:nvCxnSpPr>
        <p:spPr>
          <a:xfrm flipV="1">
            <a:off x="5196348" y="4326175"/>
            <a:ext cx="1177636" cy="17228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/>
          <p:cNvCxnSpPr/>
          <p:nvPr/>
        </p:nvCxnSpPr>
        <p:spPr>
          <a:xfrm>
            <a:off x="4534918" y="3749224"/>
            <a:ext cx="1829735" cy="0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/>
          <p:cNvCxnSpPr/>
          <p:nvPr/>
        </p:nvCxnSpPr>
        <p:spPr>
          <a:xfrm>
            <a:off x="4460915" y="3580201"/>
            <a:ext cx="0" cy="848010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/>
          <p:nvPr/>
        </p:nvCxnSpPr>
        <p:spPr>
          <a:xfrm>
            <a:off x="2873884" y="4251569"/>
            <a:ext cx="1587281" cy="0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/>
          <p:nvPr/>
        </p:nvCxnSpPr>
        <p:spPr>
          <a:xfrm>
            <a:off x="3018916" y="4100093"/>
            <a:ext cx="0" cy="1077099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>
            <a:off x="2855816" y="5275023"/>
            <a:ext cx="1282480" cy="0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3963586" y="4623462"/>
            <a:ext cx="0" cy="495213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/>
          <p:nvPr/>
        </p:nvCxnSpPr>
        <p:spPr>
          <a:xfrm>
            <a:off x="3466584" y="4705739"/>
            <a:ext cx="671118" cy="13554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/>
          <p:nvPr/>
        </p:nvCxnSpPr>
        <p:spPr>
          <a:xfrm>
            <a:off x="3885266" y="3403073"/>
            <a:ext cx="0" cy="924699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/>
          <p:nvPr/>
        </p:nvCxnSpPr>
        <p:spPr>
          <a:xfrm>
            <a:off x="2222719" y="3747668"/>
            <a:ext cx="1829735" cy="0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/>
          <p:nvPr/>
        </p:nvCxnSpPr>
        <p:spPr>
          <a:xfrm>
            <a:off x="2395456" y="3581400"/>
            <a:ext cx="0" cy="1693623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/>
          <p:nvPr/>
        </p:nvCxnSpPr>
        <p:spPr>
          <a:xfrm>
            <a:off x="3848607" y="3061668"/>
            <a:ext cx="0" cy="546424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87"/>
          <p:cNvCxnSpPr/>
          <p:nvPr/>
        </p:nvCxnSpPr>
        <p:spPr>
          <a:xfrm>
            <a:off x="3730783" y="3229164"/>
            <a:ext cx="2631136" cy="24726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/>
          <p:cNvCxnSpPr/>
          <p:nvPr/>
        </p:nvCxnSpPr>
        <p:spPr>
          <a:xfrm>
            <a:off x="6199691" y="1420277"/>
            <a:ext cx="0" cy="1849397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/>
          <p:cNvCxnSpPr/>
          <p:nvPr/>
        </p:nvCxnSpPr>
        <p:spPr>
          <a:xfrm flipV="1">
            <a:off x="3963586" y="1284262"/>
            <a:ext cx="2398333" cy="1843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/>
          <p:cNvCxnSpPr/>
          <p:nvPr/>
        </p:nvCxnSpPr>
        <p:spPr>
          <a:xfrm>
            <a:off x="3005445" y="1886251"/>
            <a:ext cx="2844112" cy="20756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/>
          <p:cNvCxnSpPr/>
          <p:nvPr/>
        </p:nvCxnSpPr>
        <p:spPr>
          <a:xfrm flipV="1">
            <a:off x="3691729" y="2690515"/>
            <a:ext cx="2156666" cy="10942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/>
          <p:cNvCxnSpPr/>
          <p:nvPr/>
        </p:nvCxnSpPr>
        <p:spPr>
          <a:xfrm flipH="1">
            <a:off x="5669308" y="2061294"/>
            <a:ext cx="1" cy="626876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/>
          <p:cNvCxnSpPr/>
          <p:nvPr/>
        </p:nvCxnSpPr>
        <p:spPr>
          <a:xfrm flipH="1">
            <a:off x="4134269" y="1326759"/>
            <a:ext cx="1" cy="626876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/>
          <p:nvPr/>
        </p:nvCxnSpPr>
        <p:spPr>
          <a:xfrm>
            <a:off x="3170677" y="1839623"/>
            <a:ext cx="0" cy="1541719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/>
          <p:cNvCxnSpPr/>
          <p:nvPr/>
        </p:nvCxnSpPr>
        <p:spPr>
          <a:xfrm>
            <a:off x="1688951" y="3206592"/>
            <a:ext cx="1638832" cy="0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/>
          <p:cNvCxnSpPr/>
          <p:nvPr/>
        </p:nvCxnSpPr>
        <p:spPr>
          <a:xfrm flipH="1">
            <a:off x="1827421" y="3033347"/>
            <a:ext cx="21316" cy="1774180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cto 109"/>
          <p:cNvCxnSpPr/>
          <p:nvPr/>
        </p:nvCxnSpPr>
        <p:spPr>
          <a:xfrm>
            <a:off x="2546576" y="1445438"/>
            <a:ext cx="24202" cy="1782884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111"/>
          <p:cNvCxnSpPr/>
          <p:nvPr/>
        </p:nvCxnSpPr>
        <p:spPr>
          <a:xfrm flipH="1">
            <a:off x="1928540" y="1428718"/>
            <a:ext cx="786668" cy="0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hlinkClick r:id="rId4" action="ppaction://hlinksldjump"/>
          </p:cNvPr>
          <p:cNvSpPr/>
          <p:nvPr/>
        </p:nvSpPr>
        <p:spPr>
          <a:xfrm>
            <a:off x="1407921" y="1091326"/>
            <a:ext cx="670259" cy="65790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Elipse 7">
            <a:hlinkClick r:id="rId5" action="ppaction://hlinksldjump"/>
          </p:cNvPr>
          <p:cNvSpPr/>
          <p:nvPr/>
        </p:nvSpPr>
        <p:spPr>
          <a:xfrm>
            <a:off x="1407922" y="4655127"/>
            <a:ext cx="670259" cy="65790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1" name="Elipse 120">
            <a:hlinkClick r:id="" action="ppaction://hlinkshowjump?jump=nextslide"/>
          </p:cNvPr>
          <p:cNvSpPr/>
          <p:nvPr/>
        </p:nvSpPr>
        <p:spPr>
          <a:xfrm>
            <a:off x="9951309" y="1021491"/>
            <a:ext cx="1054443" cy="104620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85" name="Conector recto 84"/>
          <p:cNvCxnSpPr/>
          <p:nvPr/>
        </p:nvCxnSpPr>
        <p:spPr>
          <a:xfrm>
            <a:off x="4840762" y="2619278"/>
            <a:ext cx="0" cy="546424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/>
          <p:cNvCxnSpPr/>
          <p:nvPr/>
        </p:nvCxnSpPr>
        <p:spPr>
          <a:xfrm>
            <a:off x="3866604" y="2267339"/>
            <a:ext cx="0" cy="340379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/>
          <p:cNvCxnSpPr/>
          <p:nvPr/>
        </p:nvCxnSpPr>
        <p:spPr>
          <a:xfrm>
            <a:off x="9566190" y="1479350"/>
            <a:ext cx="0" cy="1049388"/>
          </a:xfrm>
          <a:prstGeom prst="line">
            <a:avLst/>
          </a:prstGeom>
          <a:ln w="3429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277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hlinkClick r:id="rId2" action="ppaction://hlinksldjump"/>
          </p:cNvPr>
          <p:cNvSpPr txBox="1"/>
          <p:nvPr/>
        </p:nvSpPr>
        <p:spPr>
          <a:xfrm>
            <a:off x="5805898" y="4161451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c) 10</a:t>
            </a:r>
          </a:p>
        </p:txBody>
      </p:sp>
      <p:sp>
        <p:nvSpPr>
          <p:cNvPr id="9" name="CuadroTexto 8">
            <a:hlinkClick r:id="rId2" action="ppaction://hlinksldjump"/>
          </p:cNvPr>
          <p:cNvSpPr txBox="1"/>
          <p:nvPr/>
        </p:nvSpPr>
        <p:spPr>
          <a:xfrm>
            <a:off x="5716296" y="527645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d) -16</a:t>
            </a:r>
          </a:p>
        </p:txBody>
      </p:sp>
      <p:sp>
        <p:nvSpPr>
          <p:cNvPr id="10" name="CuadroTexto 9">
            <a:hlinkClick r:id="rId2" action="ppaction://hlinksldjump"/>
          </p:cNvPr>
          <p:cNvSpPr txBox="1"/>
          <p:nvPr/>
        </p:nvSpPr>
        <p:spPr>
          <a:xfrm>
            <a:off x="2293823" y="528578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b) 4</a:t>
            </a:r>
          </a:p>
        </p:txBody>
      </p:sp>
      <p:sp>
        <p:nvSpPr>
          <p:cNvPr id="11" name="CuadroTexto 10">
            <a:hlinkClick r:id="rId3" action="ppaction://hlinksldjump"/>
          </p:cNvPr>
          <p:cNvSpPr txBox="1"/>
          <p:nvPr/>
        </p:nvSpPr>
        <p:spPr>
          <a:xfrm>
            <a:off x="2185621" y="416145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a)</a:t>
            </a:r>
            <a:r>
              <a:rPr lang="es-MX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-24</a:t>
            </a:r>
            <a:endParaRPr lang="es-ES_trad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ángulo 6"/>
              <p:cNvSpPr/>
              <p:nvPr/>
            </p:nvSpPr>
            <p:spPr>
              <a:xfrm>
                <a:off x="1408641" y="156386"/>
                <a:ext cx="7912641" cy="3384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s-MX" sz="3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</a:p>
              <a:p>
                <a:pPr algn="ctr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s-MX" sz="3000" dirty="0">
                    <a:effectLst/>
                    <a:latin typeface="Abadi MT Condensed Extra Bold"/>
                    <a:ea typeface="Calibri" panose="020F0502020204030204" pitchFamily="34" charset="0"/>
                    <a:cs typeface="Arial" panose="020B0604020202020204" pitchFamily="34" charset="0"/>
                  </a:rPr>
                  <a:t>¿Cuál </a:t>
                </a:r>
                <a:r>
                  <a:rPr lang="es-MX" sz="3000" dirty="0">
                    <a:latin typeface="Abadi MT Condensed Extra Bold"/>
                    <a:ea typeface="Calibri" panose="020F0502020204030204" pitchFamily="34" charset="0"/>
                    <a:cs typeface="Arial" panose="020B0604020202020204" pitchFamily="34" charset="0"/>
                  </a:rPr>
                  <a:t>es</a:t>
                </a:r>
                <a:r>
                  <a:rPr lang="es-MX" sz="3000" dirty="0">
                    <a:effectLst/>
                    <a:latin typeface="Abadi MT Condensed Extra Bold"/>
                    <a:ea typeface="Calibri" panose="020F0502020204030204" pitchFamily="34" charset="0"/>
                    <a:cs typeface="Arial" panose="020B0604020202020204" pitchFamily="34" charset="0"/>
                  </a:rPr>
                  <a:t> el determinante de la siguiente matriz?</a:t>
                </a:r>
              </a:p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endParaRPr lang="es-MX" sz="3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MX" sz="3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sz="3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 sz="3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MX" sz="3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s-MX" sz="3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3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s-MX" sz="3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s-MX" sz="3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sz="3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MX" sz="3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MX" sz="3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MX" sz="3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641" y="156386"/>
                <a:ext cx="7912641" cy="33845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842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979746" y="4470460"/>
            <a:ext cx="447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Bien hecho. Da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click</a:t>
            </a:r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aqu</a:t>
            </a:r>
            <a:r>
              <a:rPr lang="es-ES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í para seguir jugando.</a:t>
            </a:r>
            <a:endParaRPr lang="es-ES_tradnl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7396317" y="4655126"/>
            <a:ext cx="78166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hlinkClick r:id="rId2" action="ppaction://hlinksldjump"/>
          </p:cNvPr>
          <p:cNvSpPr/>
          <p:nvPr/>
        </p:nvSpPr>
        <p:spPr>
          <a:xfrm>
            <a:off x="8446033" y="4326175"/>
            <a:ext cx="670259" cy="65790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1191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hlinkClick r:id="rId2" action="ppaction://hlinksldjump"/>
              </p:cNvPr>
              <p:cNvSpPr txBox="1"/>
              <p:nvPr/>
            </p:nvSpPr>
            <p:spPr>
              <a:xfrm>
                <a:off x="6216445" y="4527755"/>
                <a:ext cx="10532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c)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s-MX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−2</m:t>
                    </m:r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4" name="CuadroTexto 3">
                <a:hlinkClick r:id="rId3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445" y="4527755"/>
                <a:ext cx="1053237" cy="369332"/>
              </a:xfrm>
              <a:prstGeom prst="rect">
                <a:avLst/>
              </a:prstGeom>
              <a:blipFill>
                <a:blip r:embed="rId4"/>
                <a:stretch>
                  <a:fillRect l="-5202" t="-10000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hlinkClick r:id="rId3" action="ppaction://hlinksldjump"/>
              </p:cNvPr>
              <p:cNvSpPr txBox="1"/>
              <p:nvPr/>
            </p:nvSpPr>
            <p:spPr>
              <a:xfrm>
                <a:off x="6216445" y="5353665"/>
                <a:ext cx="1077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d)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s-MX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5" name="CuadroTexto 4">
                <a:hlinkClick r:id="rId3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445" y="5353665"/>
                <a:ext cx="1077283" cy="369332"/>
              </a:xfrm>
              <a:prstGeom prst="rect">
                <a:avLst/>
              </a:prstGeom>
              <a:blipFill>
                <a:blip r:embed="rId5"/>
                <a:stretch>
                  <a:fillRect l="-5114" t="-8197" b="-2459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hlinkClick r:id="rId6" action="ppaction://hlinksldjump"/>
              </p:cNvPr>
              <p:cNvSpPr txBox="1"/>
              <p:nvPr/>
            </p:nvSpPr>
            <p:spPr>
              <a:xfrm>
                <a:off x="6216445" y="3701845"/>
                <a:ext cx="1077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b)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s-MX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6" name="CuadroTexto 5">
                <a:hlinkClick r:id="rId7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445" y="3701845"/>
                <a:ext cx="1077283" cy="369332"/>
              </a:xfrm>
              <a:prstGeom prst="rect">
                <a:avLst/>
              </a:prstGeom>
              <a:blipFill>
                <a:blip r:embed="rId8"/>
                <a:stretch>
                  <a:fillRect l="-5114" t="-8197" b="-2459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hlinkClick r:id="rId3" action="ppaction://hlinksldjump"/>
              </p:cNvPr>
              <p:cNvSpPr txBox="1"/>
              <p:nvPr/>
            </p:nvSpPr>
            <p:spPr>
              <a:xfrm>
                <a:off x="6216445" y="2875935"/>
                <a:ext cx="1066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a)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s-MX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+2</m:t>
                    </m:r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7" name="CuadroTexto 6">
                <a:hlinkClick r:id="rId3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445" y="2875935"/>
                <a:ext cx="1066061" cy="369332"/>
              </a:xfrm>
              <a:prstGeom prst="rect">
                <a:avLst/>
              </a:prstGeom>
              <a:blipFill>
                <a:blip r:embed="rId9"/>
                <a:stretch>
                  <a:fillRect l="-5143" t="-10000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416720" y="237119"/>
                <a:ext cx="10156874" cy="2071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s-MX" sz="3000" dirty="0">
                    <a:effectLst/>
                    <a:latin typeface="Abadi MT Condensed Extra Bold"/>
                    <a:ea typeface="Calibri" panose="020F0502020204030204" pitchFamily="34" charset="0"/>
                    <a:cs typeface="Arial" panose="020B0604020202020204" pitchFamily="34" charset="0"/>
                  </a:rPr>
                  <a:t>¿Cuál es el polinomio resultante de la siguiente división?</a:t>
                </a:r>
                <a:endParaRPr lang="es-MX" sz="3000" dirty="0">
                  <a:latin typeface="Abadi MT Condensed Extra Bold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endParaRPr lang="es-MX" sz="3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3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MX" sz="3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MX" sz="3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s-MX" sz="3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s-MX" sz="3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s-MX" sz="3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MX" sz="3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3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s-MX" sz="3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MX" sz="3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s-MX" sz="3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MX" sz="3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s-MX" sz="30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20" y="237119"/>
                <a:ext cx="10156874" cy="2071465"/>
              </a:xfrm>
              <a:prstGeom prst="rect">
                <a:avLst/>
              </a:prstGeom>
              <a:blipFill>
                <a:blip r:embed="rId10"/>
                <a:stretch>
                  <a:fillRect l="-1380" t="-411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784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hlinkClick r:id="rId2" action="ppaction://hlinksldjump"/>
          </p:cNvPr>
          <p:cNvSpPr/>
          <p:nvPr/>
        </p:nvSpPr>
        <p:spPr>
          <a:xfrm>
            <a:off x="1407922" y="4655127"/>
            <a:ext cx="670259" cy="65790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/>
          <p:cNvSpPr txBox="1"/>
          <p:nvPr/>
        </p:nvSpPr>
        <p:spPr>
          <a:xfrm>
            <a:off x="3001297" y="4799412"/>
            <a:ext cx="447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Bien hecho. Da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click</a:t>
            </a:r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aqu</a:t>
            </a:r>
            <a:r>
              <a:rPr lang="es-ES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í para seguir jugando.</a:t>
            </a:r>
            <a:endParaRPr lang="es-ES_tradnl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2418735" y="4974638"/>
            <a:ext cx="58256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280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025974"/>
            <a:ext cx="10515600" cy="3550052"/>
          </a:xfrm>
        </p:spPr>
        <p:txBody>
          <a:bodyPr>
            <a:normAutofit/>
          </a:bodyPr>
          <a:lstStyle/>
          <a:p>
            <a:pPr algn="ctr"/>
            <a:r>
              <a:rPr lang="es-MX" b="1" dirty="0">
                <a:latin typeface="Abadi MT Condensed Extra Bold"/>
              </a:rPr>
              <a:t>El nivel 1 se ve muy fácil desde aquí, ¿No te parece?</a:t>
            </a:r>
          </a:p>
        </p:txBody>
      </p:sp>
      <p:sp>
        <p:nvSpPr>
          <p:cNvPr id="3" name="CuadroTexto 2">
            <a:hlinkClick r:id="rId2" action="ppaction://hlinksldjump"/>
          </p:cNvPr>
          <p:cNvSpPr txBox="1"/>
          <p:nvPr/>
        </p:nvSpPr>
        <p:spPr>
          <a:xfrm>
            <a:off x="9918290" y="1305232"/>
            <a:ext cx="1334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b="1" dirty="0">
                <a:solidFill>
                  <a:schemeClr val="accent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Tratar de nuevo</a:t>
            </a:r>
          </a:p>
        </p:txBody>
      </p:sp>
    </p:spTree>
    <p:extLst>
      <p:ext uri="{BB962C8B-B14F-4D97-AF65-F5344CB8AC3E}">
        <p14:creationId xmlns:p14="http://schemas.microsoft.com/office/powerpoint/2010/main" val="58301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hlinkHover r:id="rId2" action="ppaction://hlinksldjump"/>
          </p:cNvPr>
          <p:cNvSpPr/>
          <p:nvPr/>
        </p:nvSpPr>
        <p:spPr>
          <a:xfrm>
            <a:off x="36169" y="-454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800" b="1" dirty="0"/>
          </a:p>
        </p:txBody>
      </p:sp>
      <p:sp>
        <p:nvSpPr>
          <p:cNvPr id="5" name="Rectángulo 4">
            <a:hlinkHover r:id="rId3" action="ppaction://hlinksldjump"/>
          </p:cNvPr>
          <p:cNvSpPr/>
          <p:nvPr/>
        </p:nvSpPr>
        <p:spPr>
          <a:xfrm>
            <a:off x="-100013" y="-454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/>
              <a:t>x</a:t>
            </a:r>
          </a:p>
        </p:txBody>
      </p:sp>
      <p:cxnSp>
        <p:nvCxnSpPr>
          <p:cNvPr id="7" name="Conector recto 6"/>
          <p:cNvCxnSpPr/>
          <p:nvPr/>
        </p:nvCxnSpPr>
        <p:spPr>
          <a:xfrm>
            <a:off x="2151529" y="1714500"/>
            <a:ext cx="7288306" cy="0"/>
          </a:xfrm>
          <a:prstGeom prst="line">
            <a:avLst/>
          </a:prstGeom>
          <a:ln w="635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1317811" y="1191397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Elipse 8">
            <a:hlinkClick r:id="rId4" action="ppaction://hlinksldjump"/>
          </p:cNvPr>
          <p:cNvSpPr/>
          <p:nvPr/>
        </p:nvSpPr>
        <p:spPr>
          <a:xfrm>
            <a:off x="9023462" y="1191397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2" name="Conector recto 11"/>
          <p:cNvCxnSpPr/>
          <p:nvPr/>
        </p:nvCxnSpPr>
        <p:spPr>
          <a:xfrm>
            <a:off x="2151529" y="5001985"/>
            <a:ext cx="7288306" cy="0"/>
          </a:xfrm>
          <a:prstGeom prst="line">
            <a:avLst/>
          </a:prstGeom>
          <a:ln w="635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ipse 10">
            <a:hlinkClick r:id="rId5" action="ppaction://hlinksldjump"/>
          </p:cNvPr>
          <p:cNvSpPr/>
          <p:nvPr/>
        </p:nvSpPr>
        <p:spPr>
          <a:xfrm>
            <a:off x="1332607" y="4478883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lipse 9"/>
          <p:cNvSpPr/>
          <p:nvPr/>
        </p:nvSpPr>
        <p:spPr>
          <a:xfrm>
            <a:off x="7517317" y="4478882"/>
            <a:ext cx="3091316" cy="104620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CuadroTexto 14"/>
          <p:cNvSpPr txBox="1"/>
          <p:nvPr/>
        </p:nvSpPr>
        <p:spPr>
          <a:xfrm>
            <a:off x="852500" y="352547"/>
            <a:ext cx="259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 Black" panose="020B0A04020102020204" pitchFamily="34" charset="0"/>
              </a:rPr>
              <a:t>Nivel 1</a:t>
            </a:r>
          </a:p>
        </p:txBody>
      </p:sp>
    </p:spTree>
    <p:extLst>
      <p:ext uri="{BB962C8B-B14F-4D97-AF65-F5344CB8AC3E}">
        <p14:creationId xmlns:p14="http://schemas.microsoft.com/office/powerpoint/2010/main" val="27972703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>
            <a:hlinkClick r:id="rId2" action="ppaction://hlinksldjump"/>
            <a:hlinkHover r:id="rId3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8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5653882" y="278977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NIVEL 8</a:t>
            </a:r>
          </a:p>
        </p:txBody>
      </p:sp>
      <p:cxnSp>
        <p:nvCxnSpPr>
          <p:cNvPr id="9" name="Conector recto 8"/>
          <p:cNvCxnSpPr/>
          <p:nvPr/>
        </p:nvCxnSpPr>
        <p:spPr>
          <a:xfrm flipV="1">
            <a:off x="1731818" y="1385456"/>
            <a:ext cx="10002982" cy="34822"/>
          </a:xfrm>
          <a:prstGeom prst="line">
            <a:avLst/>
          </a:prstGeom>
          <a:ln w="635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/>
          <p:cNvSpPr/>
          <p:nvPr/>
        </p:nvSpPr>
        <p:spPr>
          <a:xfrm>
            <a:off x="1407921" y="1091326"/>
            <a:ext cx="670259" cy="65790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11426644" y="1080568"/>
            <a:ext cx="0" cy="4938248"/>
          </a:xfrm>
          <a:prstGeom prst="line">
            <a:avLst/>
          </a:prstGeom>
          <a:ln w="635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trella de 4 puntas 12">
            <a:hlinkClick r:id="rId3" action="ppaction://hlinksldjump"/>
            <a:hlinkHover r:id="rId3" action="ppaction://hlinksldjump"/>
          </p:cNvPr>
          <p:cNvSpPr/>
          <p:nvPr/>
        </p:nvSpPr>
        <p:spPr>
          <a:xfrm>
            <a:off x="10502617" y="1134358"/>
            <a:ext cx="1199909" cy="1181055"/>
          </a:xfrm>
          <a:prstGeom prst="star4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0" name="Conector recto 9"/>
          <p:cNvCxnSpPr/>
          <p:nvPr/>
        </p:nvCxnSpPr>
        <p:spPr>
          <a:xfrm flipV="1">
            <a:off x="1743050" y="6001405"/>
            <a:ext cx="10002982" cy="34822"/>
          </a:xfrm>
          <a:prstGeom prst="line">
            <a:avLst/>
          </a:prstGeom>
          <a:ln w="635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trella de 4 puntas 10">
            <a:hlinkClick r:id="" action="ppaction://hlinkshowjump?jump=nextslide"/>
            <a:hlinkHover r:id="rId3" action="ppaction://hlinksldjump"/>
          </p:cNvPr>
          <p:cNvSpPr/>
          <p:nvPr/>
        </p:nvSpPr>
        <p:spPr>
          <a:xfrm>
            <a:off x="10487162" y="5088859"/>
            <a:ext cx="1199909" cy="1181055"/>
          </a:xfrm>
          <a:prstGeom prst="star4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4" name="Conector recto 13"/>
          <p:cNvCxnSpPr/>
          <p:nvPr/>
        </p:nvCxnSpPr>
        <p:spPr>
          <a:xfrm flipV="1">
            <a:off x="1541996" y="2194560"/>
            <a:ext cx="93166" cy="4163965"/>
          </a:xfrm>
          <a:prstGeom prst="line">
            <a:avLst/>
          </a:prstGeom>
          <a:ln w="635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trella de 4 puntas 11">
            <a:hlinkClick r:id="" action="ppaction://hlinkshowjump?jump=nextslide"/>
            <a:hlinkHover r:id="rId3" action="ppaction://hlinksldjump"/>
          </p:cNvPr>
          <p:cNvSpPr/>
          <p:nvPr/>
        </p:nvSpPr>
        <p:spPr>
          <a:xfrm>
            <a:off x="1272184" y="5128380"/>
            <a:ext cx="1199909" cy="1181055"/>
          </a:xfrm>
          <a:prstGeom prst="star4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6" name="Conector recto 15"/>
          <p:cNvCxnSpPr/>
          <p:nvPr/>
        </p:nvCxnSpPr>
        <p:spPr>
          <a:xfrm>
            <a:off x="1407921" y="2824745"/>
            <a:ext cx="9415589" cy="30491"/>
          </a:xfrm>
          <a:prstGeom prst="line">
            <a:avLst/>
          </a:prstGeom>
          <a:ln w="1270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ircular 17">
            <a:hlinkClick r:id="" action="ppaction://hlinkshowjump?jump=nextslide"/>
            <a:hlinkHover r:id="rId3" action="ppaction://hlinksldjump"/>
          </p:cNvPr>
          <p:cNvSpPr/>
          <p:nvPr/>
        </p:nvSpPr>
        <p:spPr>
          <a:xfrm>
            <a:off x="2078180" y="2194560"/>
            <a:ext cx="1188000" cy="1191491"/>
          </a:xfrm>
          <a:prstGeom prst="pi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4" name="Circular 23"/>
          <p:cNvSpPr/>
          <p:nvPr/>
        </p:nvSpPr>
        <p:spPr>
          <a:xfrm>
            <a:off x="4628462" y="2228998"/>
            <a:ext cx="1188000" cy="1191491"/>
          </a:xfrm>
          <a:prstGeom prst="pi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5" name="Circular 24">
            <a:hlinkClick r:id="" action="ppaction://hlinkshowjump?jump=nextslide"/>
            <a:hlinkHover r:id="rId3" action="ppaction://hlinksldjump"/>
          </p:cNvPr>
          <p:cNvSpPr/>
          <p:nvPr/>
        </p:nvSpPr>
        <p:spPr>
          <a:xfrm>
            <a:off x="3353321" y="2228999"/>
            <a:ext cx="1188000" cy="1191491"/>
          </a:xfrm>
          <a:prstGeom prst="pi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6" name="Circular 25">
            <a:hlinkClick r:id="" action="ppaction://hlinkshowjump?jump=nextslide"/>
            <a:hlinkHover r:id="rId3" action="ppaction://hlinksldjump"/>
          </p:cNvPr>
          <p:cNvSpPr/>
          <p:nvPr/>
        </p:nvSpPr>
        <p:spPr>
          <a:xfrm>
            <a:off x="5899495" y="2228997"/>
            <a:ext cx="1188000" cy="1191491"/>
          </a:xfrm>
          <a:prstGeom prst="pi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7" name="Circular 26">
            <a:hlinkClick r:id="rId3" action="ppaction://hlinksldjump"/>
            <a:hlinkHover r:id="rId3" action="ppaction://hlinksldjump"/>
          </p:cNvPr>
          <p:cNvSpPr/>
          <p:nvPr/>
        </p:nvSpPr>
        <p:spPr>
          <a:xfrm>
            <a:off x="7178744" y="2232168"/>
            <a:ext cx="1188000" cy="1191491"/>
          </a:xfrm>
          <a:prstGeom prst="pi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8" name="Circular 27">
            <a:hlinkHover r:id="rId3" action="ppaction://hlinksldjump"/>
          </p:cNvPr>
          <p:cNvSpPr/>
          <p:nvPr/>
        </p:nvSpPr>
        <p:spPr>
          <a:xfrm>
            <a:off x="8425981" y="2245425"/>
            <a:ext cx="1188000" cy="1191491"/>
          </a:xfrm>
          <a:prstGeom prst="pi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30" name="Conector recto 29"/>
          <p:cNvCxnSpPr/>
          <p:nvPr/>
        </p:nvCxnSpPr>
        <p:spPr>
          <a:xfrm flipV="1">
            <a:off x="10507286" y="2293933"/>
            <a:ext cx="0" cy="1907026"/>
          </a:xfrm>
          <a:prstGeom prst="line">
            <a:avLst/>
          </a:prstGeom>
          <a:ln w="635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ipse 28">
            <a:hlinkClick r:id="rId4" action="ppaction://hlinksldjump"/>
          </p:cNvPr>
          <p:cNvSpPr/>
          <p:nvPr/>
        </p:nvSpPr>
        <p:spPr>
          <a:xfrm>
            <a:off x="9913876" y="2245425"/>
            <a:ext cx="670259" cy="65790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32" name="Conector recto 31"/>
          <p:cNvCxnSpPr/>
          <p:nvPr/>
        </p:nvCxnSpPr>
        <p:spPr>
          <a:xfrm flipV="1">
            <a:off x="2124558" y="3930361"/>
            <a:ext cx="8676411" cy="28833"/>
          </a:xfrm>
          <a:prstGeom prst="line">
            <a:avLst/>
          </a:prstGeom>
          <a:ln w="635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>
            <a:off x="2226897" y="4956915"/>
            <a:ext cx="7766369" cy="10699"/>
          </a:xfrm>
          <a:prstGeom prst="line">
            <a:avLst/>
          </a:prstGeom>
          <a:ln w="635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V="1">
            <a:off x="2459214" y="3667229"/>
            <a:ext cx="0" cy="1604018"/>
          </a:xfrm>
          <a:prstGeom prst="line">
            <a:avLst/>
          </a:prstGeom>
          <a:ln w="6350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41">
            <a:hlinkClick r:id="rId5" action="ppaction://hlinksldjump"/>
          </p:cNvPr>
          <p:cNvSpPr/>
          <p:nvPr/>
        </p:nvSpPr>
        <p:spPr>
          <a:xfrm>
            <a:off x="2152365" y="3566431"/>
            <a:ext cx="670259" cy="65790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" name="Elipse 42">
            <a:hlinkClick r:id="rId6" action="ppaction://hlinksldjump"/>
          </p:cNvPr>
          <p:cNvSpPr/>
          <p:nvPr/>
        </p:nvSpPr>
        <p:spPr>
          <a:xfrm>
            <a:off x="9568316" y="4613344"/>
            <a:ext cx="670259" cy="65790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Elipse 43">
            <a:hlinkHover r:id="rId3" action="ppaction://hlinksldjump"/>
          </p:cNvPr>
          <p:cNvSpPr/>
          <p:nvPr/>
        </p:nvSpPr>
        <p:spPr>
          <a:xfrm>
            <a:off x="10175649" y="4039162"/>
            <a:ext cx="146715" cy="1579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Elipse 45">
            <a:hlinkHover r:id="rId3" action="ppaction://hlinksldjump"/>
          </p:cNvPr>
          <p:cNvSpPr/>
          <p:nvPr/>
        </p:nvSpPr>
        <p:spPr>
          <a:xfrm>
            <a:off x="8809907" y="4043016"/>
            <a:ext cx="146715" cy="1579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Elipse 46">
            <a:hlinkHover r:id="rId3" action="ppaction://hlinksldjump"/>
          </p:cNvPr>
          <p:cNvSpPr/>
          <p:nvPr/>
        </p:nvSpPr>
        <p:spPr>
          <a:xfrm>
            <a:off x="5075747" y="3999809"/>
            <a:ext cx="146715" cy="1579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Elipse 47">
            <a:hlinkHover r:id="rId3" action="ppaction://hlinksldjump"/>
          </p:cNvPr>
          <p:cNvSpPr/>
          <p:nvPr/>
        </p:nvSpPr>
        <p:spPr>
          <a:xfrm>
            <a:off x="6744541" y="3625192"/>
            <a:ext cx="146715" cy="1579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Elipse 34">
            <a:hlinkClick r:id="rId3" action="ppaction://hlinksldjump"/>
          </p:cNvPr>
          <p:cNvSpPr/>
          <p:nvPr/>
        </p:nvSpPr>
        <p:spPr>
          <a:xfrm>
            <a:off x="3325339" y="3651650"/>
            <a:ext cx="146715" cy="1579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Extraer 5">
            <a:hlinkClick r:id="" action="ppaction://hlinkshowjump?jump=nextslide"/>
            <a:hlinkHover r:id="rId3" action="ppaction://hlinksldjump"/>
          </p:cNvPr>
          <p:cNvSpPr/>
          <p:nvPr/>
        </p:nvSpPr>
        <p:spPr>
          <a:xfrm>
            <a:off x="3037747" y="4882983"/>
            <a:ext cx="681141" cy="39845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1" name="Extraer 50">
            <a:hlinkHover r:id="rId7" action="ppaction://hlinksldjump"/>
          </p:cNvPr>
          <p:cNvSpPr/>
          <p:nvPr/>
        </p:nvSpPr>
        <p:spPr>
          <a:xfrm rot="10800000">
            <a:off x="3529755" y="4636694"/>
            <a:ext cx="681141" cy="39845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7" name="Extraer 56">
            <a:hlinkClick r:id="" action="ppaction://hlinkshowjump?jump=nextslide"/>
            <a:hlinkHover r:id="rId3" action="ppaction://hlinksldjump"/>
          </p:cNvPr>
          <p:cNvSpPr/>
          <p:nvPr/>
        </p:nvSpPr>
        <p:spPr>
          <a:xfrm>
            <a:off x="4039223" y="4889631"/>
            <a:ext cx="681141" cy="39845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8" name="Extraer 57">
            <a:hlinkClick r:id="" action="ppaction://hlinkshowjump?jump=nextslide"/>
            <a:hlinkHover r:id="rId3" action="ppaction://hlinksldjump"/>
          </p:cNvPr>
          <p:cNvSpPr/>
          <p:nvPr/>
        </p:nvSpPr>
        <p:spPr>
          <a:xfrm>
            <a:off x="5085235" y="4881283"/>
            <a:ext cx="681141" cy="39845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9" name="Extraer 58">
            <a:hlinkClick r:id="" action="ppaction://hlinkshowjump?jump=nextslide"/>
            <a:hlinkHover r:id="rId3" action="ppaction://hlinksldjump"/>
          </p:cNvPr>
          <p:cNvSpPr/>
          <p:nvPr/>
        </p:nvSpPr>
        <p:spPr>
          <a:xfrm>
            <a:off x="6122194" y="4891755"/>
            <a:ext cx="681141" cy="39845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0" name="Extraer 59">
            <a:hlinkClick r:id="" action="ppaction://hlinkshowjump?jump=nextslide"/>
            <a:hlinkHover r:id="rId3" action="ppaction://hlinksldjump"/>
          </p:cNvPr>
          <p:cNvSpPr/>
          <p:nvPr/>
        </p:nvSpPr>
        <p:spPr>
          <a:xfrm>
            <a:off x="7122537" y="4888906"/>
            <a:ext cx="681141" cy="39845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1" name="Extraer 60">
            <a:hlinkClick r:id="" action="ppaction://hlinkshowjump?jump=nextslide"/>
            <a:hlinkHover r:id="rId3" action="ppaction://hlinksldjump"/>
          </p:cNvPr>
          <p:cNvSpPr/>
          <p:nvPr/>
        </p:nvSpPr>
        <p:spPr>
          <a:xfrm>
            <a:off x="8119481" y="4881282"/>
            <a:ext cx="681141" cy="39845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2" name="Extraer 61">
            <a:hlinkHover r:id="rId7" action="ppaction://hlinksldjump"/>
          </p:cNvPr>
          <p:cNvSpPr/>
          <p:nvPr/>
        </p:nvSpPr>
        <p:spPr>
          <a:xfrm rot="10800000">
            <a:off x="4565786" y="4616451"/>
            <a:ext cx="681141" cy="39845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3" name="Extraer 62">
            <a:hlinkHover r:id="rId7" action="ppaction://hlinksldjump"/>
          </p:cNvPr>
          <p:cNvSpPr/>
          <p:nvPr/>
        </p:nvSpPr>
        <p:spPr>
          <a:xfrm rot="10800000">
            <a:off x="5562730" y="4646711"/>
            <a:ext cx="681141" cy="39845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4" name="Extraer 63">
            <a:hlinkHover r:id="rId7" action="ppaction://hlinksldjump"/>
          </p:cNvPr>
          <p:cNvSpPr/>
          <p:nvPr/>
        </p:nvSpPr>
        <p:spPr>
          <a:xfrm rot="10800000">
            <a:off x="6596283" y="4635437"/>
            <a:ext cx="681141" cy="39845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5" name="Extraer 64">
            <a:hlinkHover r:id="rId7" action="ppaction://hlinksldjump"/>
          </p:cNvPr>
          <p:cNvSpPr/>
          <p:nvPr/>
        </p:nvSpPr>
        <p:spPr>
          <a:xfrm rot="10800000">
            <a:off x="7626077" y="4655219"/>
            <a:ext cx="681141" cy="398455"/>
          </a:xfrm>
          <a:prstGeom prst="flowChartExtra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521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313 -0.00046 0.00625 -0.00208 0.00938 -0.00185 C 0.01159 -0.00162 0.01576 0.00209 0.01576 0.00209 C 0.01888 0.00139 0.02214 0.00116 0.02526 0 C 0.02748 -0.00069 0.02943 -0.00231 0.03164 -0.0037 C 0.03269 -0.0044 0.03373 -0.00463 0.03477 -0.00555 C 0.04011 -0.01041 0.03763 -0.00764 0.04219 -0.01296 C 0.04141 -0.0537 0.06172 -0.14791 0.03998 -0.13495 C 0.01797 -0.12199 0.03998 -0.05231 0.03894 -0.01111 C 0.03881 -0.00509 0.03581 -0.00532 0.03373 -0.0037 C 0.02461 0.00324 0.03373 -0.00254 0.02631 0.00209 L 0 0 Z " pathEditMode="relative" ptsTypes="AAAAAAAAAAAAA">
                                      <p:cBhvr>
                                        <p:cTn id="2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4.07407E-6 L -0.00521 0.00024 C 0.00039 0.0007 0.00599 0.00116 0.01159 0.00209 C 0.01354 0.00232 0.0211 0.00487 0.02331 0.00579 C 0.02474 0.00625 0.02604 0.00718 0.02748 0.00764 C 0.03164 0.00903 0.03594 0.01019 0.04024 0.01135 L 0.04649 0.0132 C 0.0543 0.01274 0.06198 0.01274 0.06979 0.01135 C 0.07305 0.01088 0.07604 0.0088 0.0793 0.00764 C 0.08138 0.00695 0.08347 0.00649 0.08568 0.00579 C 0.09336 -0.00347 0.08998 0.00093 0.09623 -0.0074 C 0.09766 -0.0125 0.09935 -0.01713 0.10039 -0.02245 L 0.10248 -0.03379 C 0.10287 -0.04189 0.10365 -0.06643 0.10365 -0.0581 C 0.10365 -0.04629 0.10313 -0.03426 0.10248 -0.02245 C 0.10222 -0.01574 0.10065 -0.0162 0.09831 -0.01111 C 0.09466 -0.00324 0.09818 -0.00671 0.09297 -0.0037 C 0.07748 0.01482 0.09388 -0.00393 0.08242 0.00764 C 0.08138 0.0088 0.08047 0.01042 0.0793 0.01135 C 0.078 0.0125 0.07643 0.0125 0.075 0.0132 C 0.07396 0.01389 0.07292 0.01459 0.07188 0.01528 C 0.05886 0.01459 0.04583 0.01482 0.03281 0.0132 C 0.03281 0.01343 0.02487 0.00857 0.02331 0.00764 L 0.01693 0.00394 C 0.01367 0.00186 0.01224 0.00093 0.00847 -4.07407E-6 C 0.00703 -0.00023 0.0056 -4.07407E-6 0.0043 -4.07407E-6 L 0.00104 -0.00185 L -1.45833E-6 -4.07407E-6 " pathEditMode="relative" rAng="0" ptsTypes="AAAAAAAAAAAAAAAAAAAAAAAAAAAA">
                                      <p:cBhvr>
                                        <p:cTn id="2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-224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0254 C -4.79167E-6 0.00324 0.00326 -0.00047 0.00482 -0.00047 C 0.05899 -0.00047 0.04727 -0.00301 0.07566 0.00509 C 0.0767 0.00694 0.07761 0.00926 0.07865 0.01111 C 0.07969 0.01226 0.08073 0.01226 0.08165 0.01365 C 0.08256 0.01481 0.08321 0.01782 0.08412 0.01921 C 0.08568 0.02222 0.08894 0.02592 0.09076 0.02777 C 0.09115 0.02893 0.09454 0.03634 0.09506 0.03935 C 0.09545 0.04236 0.09532 0.04676 0.09558 0.05046 C 0.09597 0.05532 0.09688 0.05972 0.09688 0.06458 C 0.09688 0.06759 0.09597 0.06157 0.09558 0.05902 C 0.09519 0.05648 0.09493 0.05347 0.09441 0.05046 C 0.09349 0.0456 0.09232 0.0412 0.09141 0.03634 C 0.09076 0.03379 0.09037 0.02893 0.08959 0.02777 L 0.08477 0.02222 C 0.0823 0.01111 0.08373 0.01481 0.078 0.01365 C 0.07175 0.01226 0.0655 0.01226 0.05925 0.01111 L 0.03685 0.00509 L 0.00482 -0.00047 C -0.00156 -0.00348 -4.79167E-6 0.00254 -4.79167E-6 0.00324 L -4.79167E-6 0.00254 Z " pathEditMode="relative" rAng="0" ptsTypes="AAAAAAAAAAAAAAAAAAAAA">
                                      <p:cBhvr>
                                        <p:cTn id="2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1" y="291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70833E-6 -5.92593E-6 C -0.00144 0.00045 0.0121 0.00022 0.01822 0.00115 C 0.02005 0.00138 0.02174 0.003 0.02369 0.00323 C 0.0289 0.00393 0.03411 0.00393 0.03932 0.00439 C 0.0483 0.00393 0.05715 0.00416 0.06601 0.00323 C 0.06731 0.003 0.06835 0.00184 0.06965 0.00115 L 0.07148 -5.92593E-6 L 0.0733 -0.00117 L 0.07512 -0.00209 C 0.07942 -0.00996 0.07447 -0.00163 0.07864 -0.00765 C 0.08307 -0.01367 0.07617 -0.00533 0.08176 -0.01181 C 0.08215 -0.01297 0.08268 -0.0139 0.08294 -0.01505 C 0.0832 -0.01621 0.0832 -0.01737 0.08359 -0.0183 C 0.08398 -0.01968 0.08476 -0.02038 0.08541 -0.02154 C 0.08658 -0.03589 0.08515 -0.02246 0.08723 -0.03542 C 0.08788 -0.03982 0.08788 -0.04283 0.0884 -0.04746 C 0.08854 -0.04839 0.0888 -0.04955 0.08906 -0.05047 C 0.08723 -0.02825 0.08971 -0.05371 0.08723 -0.03867 C 0.08645 -0.03473 0.08697 -0.03265 0.08593 -0.02917 C 0.08476 -0.02455 0.08502 -0.02709 0.08359 -0.02362 C 0.08033 -0.01644 0.08502 -0.02478 0.07994 -0.01714 C 0.07851 -0.01529 0.07877 -0.01436 0.07695 -0.01297 C 0.07617 -0.01228 0.07525 -0.01228 0.07447 -0.01181 C 0.07343 -0.01135 0.07252 -0.01042 0.07148 -0.00973 C 0.0707 -0.00927 0.06979 -0.00904 0.069 -0.00857 C 0.06458 -0.00603 0.06692 -0.0058 0.06119 -0.00533 C 0.05312 -0.00487 0.04505 -0.00464 0.03697 -0.00441 L 0.02669 -0.00209 C 0.00676 -5.92593E-6 0.00144 -0.00047 -7.70833E-6 -5.92593E-6 Z " pathEditMode="relative" ptsTypes="AAAAAAAAAAAAAAAAAAAAAAAAAAAAA">
                                      <p:cBhvr>
                                        <p:cTn id="3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C -0.0017 -0.00046 0.01588 -0.00023 0.02382 -0.00139 C 0.02617 -0.00185 0.02851 -0.00393 0.03086 -0.00417 C 0.03776 -0.00509 0.04453 -0.00509 0.0513 -0.00555 C 0.06276 -0.00509 0.07448 -0.00532 0.0858 -0.00417 C 0.08763 -0.00393 0.08893 -0.00254 0.09075 -0.00139 L 0.09296 -1.48148E-6 L 0.09531 0.00139 L 0.09791 0.00278 C 0.10325 0.0132 0.09687 0.00208 0.10234 0.00996 C 0.10807 0.01806 0.09921 0.00718 0.10638 0.01574 C 0.10703 0.01713 0.10781 0.01852 0.10794 0.01991 C 0.10807 0.0213 0.10807 0.02315 0.10872 0.02431 C 0.10924 0.02593 0.11028 0.02708 0.11119 0.02847 C 0.11276 0.04769 0.1108 0.02963 0.11354 0.04699 C 0.11432 0.05278 0.11432 0.05671 0.1151 0.06296 C 0.11536 0.06412 0.11575 0.06551 0.11614 0.06713 C 0.11354 0.03727 0.11666 0.0713 0.11354 0.05139 C 0.11263 0.04583 0.11315 0.04329 0.11185 0.03889 C 0.11028 0.03264 0.11067 0.03588 0.10872 0.03148 C 0.10468 0.02176 0.11067 0.03287 0.10403 0.02292 C 0.10208 0.02037 0.10247 0.01921 0.10013 0.01713 C 0.09921 0.01621 0.09804 0.01621 0.09687 0.01574 C 0.09557 0.01505 0.0944 0.01366 0.09296 0.01296 C 0.09205 0.01227 0.09088 0.01204 0.08997 0.01134 C 0.08411 0.0081 0.08698 0.00764 0.07968 0.00718 C 0.06914 0.00648 0.05872 0.00602 0.0483 0.00579 L 0.03489 0.00278 C 0.00885 -1.48148E-6 0.00195 0.0007 3.95833E-6 -1.48148E-6 Z " pathEditMode="relative" rAng="0" ptsTypes="AAAAAAAAAAAAAAAAAAAAAAAAAAAAA">
                                      <p:cBhvr>
                                        <p:cTn id="3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307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6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2000" fill="hold"/>
                                        <p:tgtEl>
                                          <p:spTgt spid="6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6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6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2" grpId="0" animBg="1"/>
      <p:bldP spid="1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44" grpId="0" animBg="1"/>
      <p:bldP spid="46" grpId="0" animBg="1"/>
      <p:bldP spid="47" grpId="0" animBg="1"/>
      <p:bldP spid="48" grpId="0" animBg="1"/>
      <p:bldP spid="35" grpId="0" animBg="1"/>
      <p:bldP spid="6" grpId="0" animBg="1"/>
      <p:bldP spid="51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¡Cas</a:t>
            </a:r>
            <a:r>
              <a:rPr lang="es-ES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í lo logras!</a:t>
            </a:r>
            <a:endParaRPr lang="es-ES_tradnl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" name="CuadroTexto 3">
            <a:hlinkClick r:id="rId2" action="ppaction://hlinksldjump"/>
          </p:cNvPr>
          <p:cNvSpPr txBox="1"/>
          <p:nvPr/>
        </p:nvSpPr>
        <p:spPr>
          <a:xfrm>
            <a:off x="1253613" y="1253613"/>
            <a:ext cx="122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b="1" dirty="0">
                <a:solidFill>
                  <a:schemeClr val="accent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Tratar de nuevo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hlinkClick r:id="rId2" action="ppaction://hlinksldjump"/>
              </p:cNvPr>
              <p:cNvSpPr txBox="1"/>
              <p:nvPr/>
            </p:nvSpPr>
            <p:spPr>
              <a:xfrm>
                <a:off x="7336118" y="3158242"/>
                <a:ext cx="1955792" cy="830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c)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MX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−9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6" name="CuadroTexto 5">
                <a:hlinkClick r:id="rId3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118" y="3158242"/>
                <a:ext cx="1955792" cy="830548"/>
              </a:xfrm>
              <a:prstGeom prst="rect">
                <a:avLst/>
              </a:prstGeom>
              <a:blipFill>
                <a:blip r:embed="rId4"/>
                <a:stretch>
                  <a:fillRect l="-249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hlinkClick r:id="rId2" action="ppaction://hlinksldjump"/>
              </p:cNvPr>
              <p:cNvSpPr txBox="1"/>
              <p:nvPr/>
            </p:nvSpPr>
            <p:spPr>
              <a:xfrm>
                <a:off x="7438755" y="4871503"/>
                <a:ext cx="1934953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d)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MX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7" name="CuadroTexto 6">
                <a:hlinkClick r:id="rId3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755" y="4871503"/>
                <a:ext cx="1934953" cy="824906"/>
              </a:xfrm>
              <a:prstGeom prst="rect">
                <a:avLst/>
              </a:prstGeom>
              <a:blipFill>
                <a:blip r:embed="rId5"/>
                <a:stretch>
                  <a:fillRect l="-251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hlinkClick r:id="rId3" action="ppaction://hlinksldjump"/>
              </p:cNvPr>
              <p:cNvSpPr txBox="1"/>
              <p:nvPr/>
            </p:nvSpPr>
            <p:spPr>
              <a:xfrm>
                <a:off x="1821727" y="4871503"/>
                <a:ext cx="1934953" cy="830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b)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MX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−12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8" name="CuadroTexto 7">
                <a:hlinkClick r:id="rId3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727" y="4871503"/>
                <a:ext cx="1934953" cy="830484"/>
              </a:xfrm>
              <a:prstGeom prst="rect">
                <a:avLst/>
              </a:prstGeom>
              <a:blipFill>
                <a:blip r:embed="rId6"/>
                <a:stretch>
                  <a:fillRect l="-283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hlinkClick r:id="rId7" action="ppaction://hlinksldjump"/>
              </p:cNvPr>
              <p:cNvSpPr txBox="1"/>
              <p:nvPr/>
            </p:nvSpPr>
            <p:spPr>
              <a:xfrm>
                <a:off x="1821727" y="3158242"/>
                <a:ext cx="2096856" cy="824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a)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MX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MX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−11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−6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</m:e>
                          </m:mr>
                          <m:mr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es-MX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9" name="CuadroTexto 8">
                <a:hlinkClick r:id="rId8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727" y="3158242"/>
                <a:ext cx="2096856" cy="824906"/>
              </a:xfrm>
              <a:prstGeom prst="rect">
                <a:avLst/>
              </a:prstGeom>
              <a:blipFill>
                <a:blip r:embed="rId9"/>
                <a:stretch>
                  <a:fillRect l="-261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ángulo 10"/>
              <p:cNvSpPr/>
              <p:nvPr/>
            </p:nvSpPr>
            <p:spPr>
              <a:xfrm>
                <a:off x="839372" y="443705"/>
                <a:ext cx="11075964" cy="2168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s-MX" sz="3000" dirty="0">
                    <a:effectLst/>
                    <a:latin typeface="Abadi MT Condensed Extra Bold"/>
                    <a:ea typeface="Calibri" panose="020F0502020204030204" pitchFamily="34" charset="0"/>
                    <a:cs typeface="Arial" panose="020B0604020202020204" pitchFamily="34" charset="0"/>
                  </a:rPr>
                  <a:t>¿Cuál es la matriz que resulta de la siguiente multiplicación? </a:t>
                </a:r>
              </a:p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s-MX" sz="3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 </a:t>
                </a:r>
                <a:endParaRPr lang="es-MX" sz="25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MX" sz="2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MX" sz="2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s-MX" sz="25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MX" sz="25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MX" sz="25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s-MX" sz="25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MX" sz="25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72" y="443705"/>
                <a:ext cx="11075964" cy="2168927"/>
              </a:xfrm>
              <a:prstGeom prst="rect">
                <a:avLst/>
              </a:prstGeom>
              <a:blipFill>
                <a:blip r:embed="rId10"/>
                <a:stretch>
                  <a:fillRect l="-1321" t="-393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9312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hlinkClick r:id="rId2" action="ppaction://hlinksldjump"/>
          </p:cNvPr>
          <p:cNvSpPr/>
          <p:nvPr/>
        </p:nvSpPr>
        <p:spPr>
          <a:xfrm>
            <a:off x="10164650" y="2432169"/>
            <a:ext cx="670259" cy="65790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/>
          <p:cNvSpPr txBox="1"/>
          <p:nvPr/>
        </p:nvSpPr>
        <p:spPr>
          <a:xfrm>
            <a:off x="3676281" y="2629333"/>
            <a:ext cx="447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Bien hecho. Da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click</a:t>
            </a:r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aqu</a:t>
            </a:r>
            <a:r>
              <a:rPr lang="es-ES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í para seguir jugando.</a:t>
            </a:r>
            <a:endParaRPr lang="es-ES_tradnl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8952270" y="2813999"/>
            <a:ext cx="973395" cy="17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428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224599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 la matriz A, en caso de que exista su inversa, entonces se dice que A es una matriz:</a:t>
            </a:r>
            <a:endParaRPr lang="es-ES_tradnl" dirty="0"/>
          </a:p>
        </p:txBody>
      </p:sp>
      <p:sp>
        <p:nvSpPr>
          <p:cNvPr id="5" name="CuadroTexto 4">
            <a:hlinkClick r:id="rId2" action="ppaction://hlinksldjump"/>
          </p:cNvPr>
          <p:cNvSpPr txBox="1"/>
          <p:nvPr/>
        </p:nvSpPr>
        <p:spPr>
          <a:xfrm>
            <a:off x="6216445" y="4527755"/>
            <a:ext cx="1532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c) Transpuesta</a:t>
            </a:r>
          </a:p>
        </p:txBody>
      </p:sp>
      <p:sp>
        <p:nvSpPr>
          <p:cNvPr id="6" name="CuadroTexto 5">
            <a:hlinkClick r:id="rId3" action="ppaction://hlinksldjump"/>
          </p:cNvPr>
          <p:cNvSpPr txBox="1"/>
          <p:nvPr/>
        </p:nvSpPr>
        <p:spPr>
          <a:xfrm>
            <a:off x="6216445" y="5353665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d) </a:t>
            </a:r>
            <a:r>
              <a:rPr lang="es-MX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Singular </a:t>
            </a:r>
            <a:endParaRPr lang="es-ES_tradnl" dirty="0"/>
          </a:p>
        </p:txBody>
      </p:sp>
      <p:sp>
        <p:nvSpPr>
          <p:cNvPr id="7" name="CuadroTexto 6"/>
          <p:cNvSpPr txBox="1"/>
          <p:nvPr/>
        </p:nvSpPr>
        <p:spPr>
          <a:xfrm>
            <a:off x="6216445" y="3701845"/>
            <a:ext cx="1373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b) Ortogonal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216445" y="2875935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a) Singular</a:t>
            </a:r>
          </a:p>
        </p:txBody>
      </p:sp>
    </p:spTree>
    <p:extLst>
      <p:ext uri="{BB962C8B-B14F-4D97-AF65-F5344CB8AC3E}">
        <p14:creationId xmlns:p14="http://schemas.microsoft.com/office/powerpoint/2010/main" val="715298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hlinkClick r:id="rId2" action="ppaction://hlinksldjump"/>
          </p:cNvPr>
          <p:cNvSpPr/>
          <p:nvPr/>
        </p:nvSpPr>
        <p:spPr>
          <a:xfrm>
            <a:off x="2152365" y="3566431"/>
            <a:ext cx="670259" cy="65790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CuadroTexto 2"/>
          <p:cNvSpPr txBox="1"/>
          <p:nvPr/>
        </p:nvSpPr>
        <p:spPr>
          <a:xfrm>
            <a:off x="3849331" y="3717085"/>
            <a:ext cx="447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Bien hecho. Da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click</a:t>
            </a:r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aqu</a:t>
            </a:r>
            <a:r>
              <a:rPr lang="es-ES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í para seguir jugando.</a:t>
            </a:r>
            <a:endParaRPr lang="es-ES_tradnl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 flipH="1">
            <a:off x="2971800" y="3889013"/>
            <a:ext cx="811164" cy="1273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35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hlinkHover r:id="rId2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2800" b="1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4852" y="77532"/>
            <a:ext cx="1042219" cy="578771"/>
          </a:xfrm>
        </p:spPr>
        <p:txBody>
          <a:bodyPr>
            <a:normAutofit fontScale="90000"/>
          </a:bodyPr>
          <a:lstStyle/>
          <a:p>
            <a:r>
              <a:rPr lang="es-ES_tradnl" sz="2400" b="1" dirty="0">
                <a:latin typeface="+mn-lt"/>
              </a:rPr>
              <a:t>Nivel 9 </a:t>
            </a:r>
          </a:p>
        </p:txBody>
      </p:sp>
      <p:sp>
        <p:nvSpPr>
          <p:cNvPr id="3" name="Elipse 2">
            <a:hlinkClick r:id="rId3" action="ppaction://hlinksldjump"/>
          </p:cNvPr>
          <p:cNvSpPr/>
          <p:nvPr/>
        </p:nvSpPr>
        <p:spPr>
          <a:xfrm>
            <a:off x="10340447" y="4644391"/>
            <a:ext cx="670259" cy="65790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Elipse 3">
            <a:hlinkClick r:id="rId3" action="ppaction://hlinksldjump"/>
          </p:cNvPr>
          <p:cNvSpPr/>
          <p:nvPr/>
        </p:nvSpPr>
        <p:spPr>
          <a:xfrm>
            <a:off x="2893968" y="18000"/>
            <a:ext cx="6840000" cy="684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1</a:t>
            </a:r>
          </a:p>
        </p:txBody>
      </p:sp>
      <p:sp>
        <p:nvSpPr>
          <p:cNvPr id="5" name="Elipse 4">
            <a:hlinkClick r:id="rId3" action="ppaction://hlinksldjump"/>
            <a:hlinkHover r:id="rId2" action="ppaction://hlinksldjump"/>
          </p:cNvPr>
          <p:cNvSpPr/>
          <p:nvPr/>
        </p:nvSpPr>
        <p:spPr>
          <a:xfrm>
            <a:off x="3073968" y="198000"/>
            <a:ext cx="6480000" cy="64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Elipse 5">
            <a:hlinkClick r:id="rId3" action="ppaction://hlinksldjump"/>
          </p:cNvPr>
          <p:cNvSpPr/>
          <p:nvPr/>
        </p:nvSpPr>
        <p:spPr>
          <a:xfrm>
            <a:off x="3253968" y="378000"/>
            <a:ext cx="6120000" cy="612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Elipse 6">
            <a:hlinkClick r:id="rId3" action="ppaction://hlinksldjump"/>
            <a:hlinkHover r:id="rId2" action="ppaction://hlinksldjump"/>
          </p:cNvPr>
          <p:cNvSpPr/>
          <p:nvPr/>
        </p:nvSpPr>
        <p:spPr>
          <a:xfrm>
            <a:off x="3433968" y="558000"/>
            <a:ext cx="5760000" cy="57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Elipse 7">
            <a:hlinkClick r:id="rId3" action="ppaction://hlinksldjump"/>
          </p:cNvPr>
          <p:cNvSpPr/>
          <p:nvPr/>
        </p:nvSpPr>
        <p:spPr>
          <a:xfrm>
            <a:off x="3613968" y="738000"/>
            <a:ext cx="5400000" cy="540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Elipse 8">
            <a:hlinkClick r:id="rId3" action="ppaction://hlinksldjump"/>
            <a:hlinkHover r:id="rId2" action="ppaction://hlinksldjump"/>
          </p:cNvPr>
          <p:cNvSpPr/>
          <p:nvPr/>
        </p:nvSpPr>
        <p:spPr>
          <a:xfrm>
            <a:off x="3793968" y="918000"/>
            <a:ext cx="5040000" cy="50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lipse 9">
            <a:hlinkClick r:id="rId3" action="ppaction://hlinksldjump"/>
          </p:cNvPr>
          <p:cNvSpPr/>
          <p:nvPr/>
        </p:nvSpPr>
        <p:spPr>
          <a:xfrm>
            <a:off x="3973968" y="1098000"/>
            <a:ext cx="4680000" cy="468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Elipse 10">
            <a:hlinkClick r:id="rId3" action="ppaction://hlinksldjump"/>
            <a:hlinkHover r:id="rId2" action="ppaction://hlinksldjump"/>
          </p:cNvPr>
          <p:cNvSpPr/>
          <p:nvPr/>
        </p:nvSpPr>
        <p:spPr>
          <a:xfrm>
            <a:off x="4153968" y="1278000"/>
            <a:ext cx="4320000" cy="43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Elipse 11">
            <a:hlinkClick r:id="rId3" action="ppaction://hlinksldjump"/>
          </p:cNvPr>
          <p:cNvSpPr/>
          <p:nvPr/>
        </p:nvSpPr>
        <p:spPr>
          <a:xfrm>
            <a:off x="4333968" y="1458000"/>
            <a:ext cx="3960000" cy="396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Elipse 12">
            <a:hlinkClick r:id="rId3" action="ppaction://hlinksldjump"/>
            <a:hlinkHover r:id="rId2" action="ppaction://hlinksldjump"/>
          </p:cNvPr>
          <p:cNvSpPr/>
          <p:nvPr/>
        </p:nvSpPr>
        <p:spPr>
          <a:xfrm>
            <a:off x="4513968" y="1638000"/>
            <a:ext cx="3600000" cy="360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Elipse 13">
            <a:hlinkClick r:id="rId3" action="ppaction://hlinksldjump"/>
          </p:cNvPr>
          <p:cNvSpPr/>
          <p:nvPr/>
        </p:nvSpPr>
        <p:spPr>
          <a:xfrm>
            <a:off x="4693968" y="1818000"/>
            <a:ext cx="3240000" cy="324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Elipse 14">
            <a:hlinkClick r:id="rId3" action="ppaction://hlinksldjump"/>
            <a:hlinkHover r:id="rId2" action="ppaction://hlinksldjump"/>
          </p:cNvPr>
          <p:cNvSpPr/>
          <p:nvPr/>
        </p:nvSpPr>
        <p:spPr>
          <a:xfrm>
            <a:off x="4873968" y="1998000"/>
            <a:ext cx="2880000" cy="28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Elipse 15">
            <a:hlinkClick r:id="rId3" action="ppaction://hlinksldjump"/>
          </p:cNvPr>
          <p:cNvSpPr/>
          <p:nvPr/>
        </p:nvSpPr>
        <p:spPr>
          <a:xfrm>
            <a:off x="5053968" y="2178000"/>
            <a:ext cx="2520000" cy="252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Elipse 16">
            <a:hlinkClick r:id="rId3" action="ppaction://hlinksldjump"/>
            <a:hlinkHover r:id="rId2" action="ppaction://hlinksldjump"/>
          </p:cNvPr>
          <p:cNvSpPr/>
          <p:nvPr/>
        </p:nvSpPr>
        <p:spPr>
          <a:xfrm>
            <a:off x="5233968" y="2358000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>
            <a:hlinkClick r:id="rId3" action="ppaction://hlinksldjump"/>
          </p:cNvPr>
          <p:cNvSpPr/>
          <p:nvPr/>
        </p:nvSpPr>
        <p:spPr>
          <a:xfrm>
            <a:off x="5413968" y="2529000"/>
            <a:ext cx="1800000" cy="180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Elipse 19">
            <a:hlinkClick r:id="rId3" action="ppaction://hlinksldjump"/>
            <a:hlinkHover r:id="rId2" action="ppaction://hlinksldjump"/>
          </p:cNvPr>
          <p:cNvSpPr/>
          <p:nvPr/>
        </p:nvSpPr>
        <p:spPr>
          <a:xfrm>
            <a:off x="5593968" y="2709000"/>
            <a:ext cx="1440000" cy="14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Elipse 20">
            <a:hlinkClick r:id="rId3" action="ppaction://hlinksldjump"/>
          </p:cNvPr>
          <p:cNvSpPr/>
          <p:nvPr/>
        </p:nvSpPr>
        <p:spPr>
          <a:xfrm>
            <a:off x="5773968" y="2889000"/>
            <a:ext cx="1080000" cy="108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Elipse 21">
            <a:hlinkClick r:id="rId3" action="ppaction://hlinksldjump"/>
            <a:hlinkHover r:id="rId2" action="ppaction://hlinksldjump"/>
          </p:cNvPr>
          <p:cNvSpPr/>
          <p:nvPr/>
        </p:nvSpPr>
        <p:spPr>
          <a:xfrm>
            <a:off x="5953968" y="3069000"/>
            <a:ext cx="720000" cy="72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5" name="Conector recto 24"/>
          <p:cNvCxnSpPr/>
          <p:nvPr/>
        </p:nvCxnSpPr>
        <p:spPr>
          <a:xfrm flipH="1" flipV="1">
            <a:off x="9373968" y="4644391"/>
            <a:ext cx="1097388" cy="328951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H="1">
            <a:off x="9162078" y="1328400"/>
            <a:ext cx="730542" cy="427502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/>
        </p:nvCxnSpPr>
        <p:spPr>
          <a:xfrm flipH="1" flipV="1">
            <a:off x="2615600" y="1246950"/>
            <a:ext cx="839716" cy="483753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H="1">
            <a:off x="2678982" y="5418000"/>
            <a:ext cx="934986" cy="526106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ipse 30">
            <a:hlinkClick r:id="rId4" action="ppaction://hlinksldjump"/>
          </p:cNvPr>
          <p:cNvSpPr/>
          <p:nvPr/>
        </p:nvSpPr>
        <p:spPr>
          <a:xfrm>
            <a:off x="2223709" y="5615155"/>
            <a:ext cx="670259" cy="6579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Elipse 31">
            <a:hlinkClick r:id="rId5" action="ppaction://hlinksldjump"/>
          </p:cNvPr>
          <p:cNvSpPr/>
          <p:nvPr/>
        </p:nvSpPr>
        <p:spPr>
          <a:xfrm>
            <a:off x="2223708" y="918000"/>
            <a:ext cx="670259" cy="6579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41" name="Conector recto 40">
            <a:hlinkClick r:id="rId2" action="ppaction://hlinksldjump"/>
          </p:cNvPr>
          <p:cNvCxnSpPr/>
          <p:nvPr/>
        </p:nvCxnSpPr>
        <p:spPr>
          <a:xfrm flipV="1">
            <a:off x="9112336" y="1807116"/>
            <a:ext cx="326033" cy="176136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ipse 32">
            <a:hlinkClick r:id="rId6" action="ppaction://hlinksldjump"/>
          </p:cNvPr>
          <p:cNvSpPr/>
          <p:nvPr/>
        </p:nvSpPr>
        <p:spPr>
          <a:xfrm>
            <a:off x="9702078" y="917999"/>
            <a:ext cx="670259" cy="6579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45" name="Conector recto 44">
            <a:hlinkClick r:id="rId2" action="ppaction://hlinksldjump"/>
          </p:cNvPr>
          <p:cNvCxnSpPr/>
          <p:nvPr/>
        </p:nvCxnSpPr>
        <p:spPr>
          <a:xfrm flipV="1">
            <a:off x="3591174" y="5471653"/>
            <a:ext cx="292285" cy="187326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/>
          <p:nvPr/>
        </p:nvCxnSpPr>
        <p:spPr>
          <a:xfrm flipH="1">
            <a:off x="3793969" y="5471653"/>
            <a:ext cx="367858" cy="269477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 flipH="1" flipV="1">
            <a:off x="4405021" y="1653202"/>
            <a:ext cx="224546" cy="180000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hlinkClick r:id="rId2" action="ppaction://hlinksldjump"/>
          </p:cNvPr>
          <p:cNvCxnSpPr/>
          <p:nvPr/>
        </p:nvCxnSpPr>
        <p:spPr>
          <a:xfrm>
            <a:off x="3141372" y="3160710"/>
            <a:ext cx="449802" cy="24239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54"/>
          <p:cNvCxnSpPr/>
          <p:nvPr/>
        </p:nvCxnSpPr>
        <p:spPr>
          <a:xfrm flipV="1">
            <a:off x="7315200" y="701145"/>
            <a:ext cx="131747" cy="253725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hlinkClick r:id="rId2" action="ppaction://hlinksldjump"/>
          </p:cNvPr>
          <p:cNvCxnSpPr/>
          <p:nvPr/>
        </p:nvCxnSpPr>
        <p:spPr>
          <a:xfrm>
            <a:off x="4452730" y="1440031"/>
            <a:ext cx="494788" cy="442726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hlinkClick r:id="rId2" action="ppaction://hlinksldjump"/>
          </p:cNvPr>
          <p:cNvCxnSpPr/>
          <p:nvPr/>
        </p:nvCxnSpPr>
        <p:spPr>
          <a:xfrm flipH="1">
            <a:off x="7006546" y="520328"/>
            <a:ext cx="330776" cy="590794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hlinkClick r:id="rId2" action="ppaction://hlinksldjump"/>
          </p:cNvPr>
          <p:cNvCxnSpPr/>
          <p:nvPr/>
        </p:nvCxnSpPr>
        <p:spPr>
          <a:xfrm>
            <a:off x="3410788" y="1479227"/>
            <a:ext cx="343290" cy="193349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/>
          <p:cNvCxnSpPr/>
          <p:nvPr/>
        </p:nvCxnSpPr>
        <p:spPr>
          <a:xfrm flipH="1" flipV="1">
            <a:off x="3699836" y="1414691"/>
            <a:ext cx="258934" cy="184408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/>
          <p:nvPr/>
        </p:nvCxnSpPr>
        <p:spPr>
          <a:xfrm flipV="1">
            <a:off x="6896921" y="558000"/>
            <a:ext cx="199097" cy="359999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/>
          <p:cNvCxnSpPr/>
          <p:nvPr/>
        </p:nvCxnSpPr>
        <p:spPr>
          <a:xfrm flipH="1" flipV="1">
            <a:off x="4647857" y="1361043"/>
            <a:ext cx="323097" cy="291705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/>
          <p:nvPr/>
        </p:nvCxnSpPr>
        <p:spPr>
          <a:xfrm flipH="1" flipV="1">
            <a:off x="2965021" y="2953754"/>
            <a:ext cx="345277" cy="28347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>
            <a:hlinkClick r:id="rId2" action="ppaction://hlinksldjump"/>
          </p:cNvPr>
          <p:cNvCxnSpPr/>
          <p:nvPr/>
        </p:nvCxnSpPr>
        <p:spPr>
          <a:xfrm flipH="1">
            <a:off x="8328342" y="3216484"/>
            <a:ext cx="355653" cy="21205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/>
          <p:nvPr/>
        </p:nvCxnSpPr>
        <p:spPr>
          <a:xfrm flipV="1">
            <a:off x="8271846" y="3408926"/>
            <a:ext cx="301275" cy="9000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hlinkClick r:id="rId2" action="ppaction://hlinksldjump"/>
          </p:cNvPr>
          <p:cNvCxnSpPr/>
          <p:nvPr/>
        </p:nvCxnSpPr>
        <p:spPr>
          <a:xfrm flipH="1">
            <a:off x="5361039" y="4734855"/>
            <a:ext cx="348346" cy="54000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>
            <a:hlinkClick r:id="rId2" action="ppaction://hlinksldjump"/>
          </p:cNvPr>
          <p:cNvCxnSpPr/>
          <p:nvPr/>
        </p:nvCxnSpPr>
        <p:spPr>
          <a:xfrm>
            <a:off x="6478855" y="1327639"/>
            <a:ext cx="45579" cy="453506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/>
          <p:cNvCxnSpPr/>
          <p:nvPr/>
        </p:nvCxnSpPr>
        <p:spPr>
          <a:xfrm flipV="1">
            <a:off x="6313968" y="1226863"/>
            <a:ext cx="63721" cy="389407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/>
          <p:cNvCxnSpPr/>
          <p:nvPr/>
        </p:nvCxnSpPr>
        <p:spPr>
          <a:xfrm flipV="1">
            <a:off x="5265074" y="4721602"/>
            <a:ext cx="235511" cy="348017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/>
          <p:cNvCxnSpPr/>
          <p:nvPr/>
        </p:nvCxnSpPr>
        <p:spPr>
          <a:xfrm flipV="1">
            <a:off x="6603938" y="1533307"/>
            <a:ext cx="84428" cy="433571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hlinkClick r:id="rId2" action="ppaction://hlinksldjump"/>
          </p:cNvPr>
          <p:cNvCxnSpPr/>
          <p:nvPr/>
        </p:nvCxnSpPr>
        <p:spPr>
          <a:xfrm flipH="1" flipV="1">
            <a:off x="4688635" y="2944972"/>
            <a:ext cx="339131" cy="9000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>
            <a:hlinkClick r:id="rId2" action="ppaction://hlinksldjump"/>
          </p:cNvPr>
          <p:cNvCxnSpPr/>
          <p:nvPr/>
        </p:nvCxnSpPr>
        <p:spPr>
          <a:xfrm flipH="1" flipV="1">
            <a:off x="4944841" y="3384643"/>
            <a:ext cx="434307" cy="4500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113">
            <a:hlinkClick r:id="rId2" action="ppaction://hlinksldjump"/>
          </p:cNvPr>
          <p:cNvCxnSpPr/>
          <p:nvPr/>
        </p:nvCxnSpPr>
        <p:spPr>
          <a:xfrm>
            <a:off x="6456065" y="4018624"/>
            <a:ext cx="45579" cy="453506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114"/>
          <p:cNvCxnSpPr/>
          <p:nvPr/>
        </p:nvCxnSpPr>
        <p:spPr>
          <a:xfrm>
            <a:off x="6559838" y="3856246"/>
            <a:ext cx="114130" cy="379204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/>
          <p:cNvCxnSpPr/>
          <p:nvPr/>
        </p:nvCxnSpPr>
        <p:spPr>
          <a:xfrm flipV="1">
            <a:off x="5818332" y="4569137"/>
            <a:ext cx="179106" cy="339985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111"/>
          <p:cNvCxnSpPr/>
          <p:nvPr/>
        </p:nvCxnSpPr>
        <p:spPr>
          <a:xfrm flipH="1" flipV="1">
            <a:off x="5879571" y="2339889"/>
            <a:ext cx="153747" cy="306248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cto 117">
            <a:hlinkClick r:id="rId2" action="ppaction://hlinksldjump"/>
          </p:cNvPr>
          <p:cNvCxnSpPr/>
          <p:nvPr/>
        </p:nvCxnSpPr>
        <p:spPr>
          <a:xfrm flipH="1">
            <a:off x="5904740" y="3626969"/>
            <a:ext cx="354474" cy="186843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124"/>
          <p:cNvCxnSpPr/>
          <p:nvPr/>
        </p:nvCxnSpPr>
        <p:spPr>
          <a:xfrm flipV="1">
            <a:off x="5818332" y="3438000"/>
            <a:ext cx="495636" cy="188969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119">
            <a:hlinkClick r:id="rId2" action="ppaction://hlinksldjump"/>
          </p:cNvPr>
          <p:cNvCxnSpPr/>
          <p:nvPr/>
        </p:nvCxnSpPr>
        <p:spPr>
          <a:xfrm>
            <a:off x="6124107" y="2852145"/>
            <a:ext cx="9860" cy="439644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cto 109">
            <a:hlinkClick r:id="rId2" action="ppaction://hlinksldjump"/>
          </p:cNvPr>
          <p:cNvCxnSpPr/>
          <p:nvPr/>
        </p:nvCxnSpPr>
        <p:spPr>
          <a:xfrm flipH="1" flipV="1">
            <a:off x="5614838" y="2293808"/>
            <a:ext cx="542150" cy="775192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127"/>
          <p:cNvCxnSpPr>
            <a:stCxn id="22" idx="1"/>
          </p:cNvCxnSpPr>
          <p:nvPr/>
        </p:nvCxnSpPr>
        <p:spPr>
          <a:xfrm flipH="1" flipV="1">
            <a:off x="5773968" y="2852145"/>
            <a:ext cx="285442" cy="322297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100"/>
          <p:cNvCxnSpPr/>
          <p:nvPr/>
        </p:nvCxnSpPr>
        <p:spPr>
          <a:xfrm flipH="1" flipV="1">
            <a:off x="4788622" y="3165554"/>
            <a:ext cx="655373" cy="116758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>
            <a:stCxn id="21" idx="0"/>
          </p:cNvCxnSpPr>
          <p:nvPr/>
        </p:nvCxnSpPr>
        <p:spPr>
          <a:xfrm>
            <a:off x="6313968" y="2889000"/>
            <a:ext cx="0" cy="549000"/>
          </a:xfrm>
          <a:prstGeom prst="line">
            <a:avLst/>
          </a:prstGeom>
          <a:ln w="190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Elipse 137">
            <a:hlinkHover r:id="rId2" action="ppaction://hlinksldjump"/>
          </p:cNvPr>
          <p:cNvSpPr/>
          <p:nvPr/>
        </p:nvSpPr>
        <p:spPr>
          <a:xfrm>
            <a:off x="6234728" y="3069000"/>
            <a:ext cx="146745" cy="1620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3" name="Elipse 142">
            <a:hlinkHover r:id="rId2" action="ppaction://hlinksldjump"/>
          </p:cNvPr>
          <p:cNvSpPr/>
          <p:nvPr/>
        </p:nvSpPr>
        <p:spPr>
          <a:xfrm>
            <a:off x="6234728" y="2011469"/>
            <a:ext cx="146745" cy="16203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Elipse 22">
            <a:hlinkClick r:id="rId3" action="ppaction://hlinksldjump"/>
          </p:cNvPr>
          <p:cNvSpPr/>
          <p:nvPr/>
        </p:nvSpPr>
        <p:spPr>
          <a:xfrm>
            <a:off x="6133968" y="3249000"/>
            <a:ext cx="360000" cy="360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740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7.40741E-7 C 0.01393 7.40741E-7 0.02461 0.01829 0.02461 0.04074 C 0.02461 0.06343 0.01393 0.08218 0.00104 0.08218 C -0.01211 0.08218 -0.0224 0.06343 -0.0224 0.04074 C -0.0224 0.01829 -0.01211 7.40741E-7 0.00104 7.40741E-7 Z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C 0.06042 -2.59259E-6 0.11081 0.08773 0.11081 0.19607 C 0.11081 0.30533 0.06042 0.39607 1.25E-6 0.39607 C -0.06172 0.39607 -0.10951 0.30533 -0.10951 0.19607 C -0.10951 0.08773 -0.06172 -2.59259E-6 1.25E-6 -2.59259E-6 Z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4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8241" y="934292"/>
            <a:ext cx="10515600" cy="1325563"/>
          </a:xfrm>
        </p:spPr>
        <p:txBody>
          <a:bodyPr/>
          <a:lstStyle/>
          <a:p>
            <a:r>
              <a:rPr lang="es-ES_tradnl" b="1" dirty="0"/>
              <a:t>Has llegado muy lejos como para rendirte ahora</a:t>
            </a:r>
          </a:p>
        </p:txBody>
      </p:sp>
      <p:sp>
        <p:nvSpPr>
          <p:cNvPr id="4" name="CuadroTexto 3">
            <a:hlinkClick r:id="rId2" action="ppaction://hlinksldjump"/>
          </p:cNvPr>
          <p:cNvSpPr txBox="1"/>
          <p:nvPr/>
        </p:nvSpPr>
        <p:spPr>
          <a:xfrm>
            <a:off x="10201671" y="4808577"/>
            <a:ext cx="1224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dirty="0">
                <a:solidFill>
                  <a:schemeClr val="accent2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Tratar de nuevo</a:t>
            </a:r>
          </a:p>
        </p:txBody>
      </p:sp>
    </p:spTree>
    <p:extLst>
      <p:ext uri="{BB962C8B-B14F-4D97-AF65-F5344CB8AC3E}">
        <p14:creationId xmlns:p14="http://schemas.microsoft.com/office/powerpoint/2010/main" val="1281971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9457" y="304301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sz="7200" b="1" dirty="0">
                <a:latin typeface="Abadi MT Condensed Extra Bold"/>
              </a:rPr>
              <a:t>¡FELICIDADES!</a:t>
            </a:r>
            <a:br>
              <a:rPr lang="es-ES_tradnl" sz="7200" b="1" dirty="0">
                <a:latin typeface="Abadi MT Condensed Extra Bold"/>
              </a:rPr>
            </a:br>
            <a:br>
              <a:rPr lang="es-ES_tradnl" sz="7200" b="1" dirty="0">
                <a:latin typeface="Abadi MT Condensed Extra Bold"/>
              </a:rPr>
            </a:br>
            <a:br>
              <a:rPr lang="es-ES_tradnl" sz="7200" b="1" dirty="0">
                <a:latin typeface="Abadi MT Condensed Extra Bold"/>
              </a:rPr>
            </a:br>
            <a:r>
              <a:rPr lang="es-ES_tradnl" sz="2700" dirty="0">
                <a:latin typeface="Century Gothic" panose="020B0502020202020204" pitchFamily="34" charset="0"/>
              </a:rPr>
              <a:t>Has superado todos los niveles y te has convertido en el Grand Master del Algebra</a:t>
            </a:r>
          </a:p>
        </p:txBody>
      </p:sp>
    </p:spTree>
    <p:extLst>
      <p:ext uri="{BB962C8B-B14F-4D97-AF65-F5344CB8AC3E}">
        <p14:creationId xmlns:p14="http://schemas.microsoft.com/office/powerpoint/2010/main" val="2087955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265229" cy="1790246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¿Cuál de las siguientes propiedades de las determinantes son INCORRECTAS?</a:t>
            </a:r>
            <a:endParaRPr lang="es-ES_trad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hlinkClick r:id="rId2" action="ppaction://hlinksldjump"/>
              </p:cNvPr>
              <p:cNvSpPr txBox="1"/>
              <p:nvPr/>
            </p:nvSpPr>
            <p:spPr>
              <a:xfrm>
                <a:off x="6216445" y="4527755"/>
                <a:ext cx="19891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c) </a:t>
                </a:r>
                <a:r>
                  <a:rPr lang="es-MX" dirty="0">
                    <a:solidFill>
                      <a:srgbClr val="222222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s-MX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det</a:t>
                </a:r>
                <a:r>
                  <a:rPr lang="es-MX" dirty="0">
                    <a:solidFill>
                      <a:srgbClr val="222222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(A)=</a:t>
                </a:r>
                <a:r>
                  <a:rPr lang="es-MX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  <a:hlinkClick r:id="rId3" action="ppaction://hlinksldjump"/>
                  </a:rPr>
                  <a:t>det</a:t>
                </a:r>
                <a:r>
                  <a:rPr lang="es-MX" dirty="0">
                    <a:solidFill>
                      <a:srgbClr val="222222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s-MX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p>
                        <m:r>
                          <a:rPr lang="es-MX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  <m:r>
                      <a:rPr lang="es-MX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s-MX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s-ES_tradnl" dirty="0"/>
              </a:p>
            </p:txBody>
          </p:sp>
        </mc:Choice>
        <mc:Fallback>
          <p:sp>
            <p:nvSpPr>
              <p:cNvPr id="6" name="CuadroTexto 5">
                <a:hlinkClick r:id="rId2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445" y="4527755"/>
                <a:ext cx="1989199" cy="646331"/>
              </a:xfrm>
              <a:prstGeom prst="rect">
                <a:avLst/>
              </a:prstGeom>
              <a:blipFill>
                <a:blip r:embed="rId4"/>
                <a:stretch>
                  <a:fillRect l="-2761" t="-6604" r="-92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>
            <a:hlinkClick r:id="rId3" action="ppaction://hlinksldjump"/>
          </p:cNvPr>
          <p:cNvSpPr txBox="1"/>
          <p:nvPr/>
        </p:nvSpPr>
        <p:spPr>
          <a:xfrm>
            <a:off x="6216445" y="5353665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d) </a:t>
            </a:r>
            <a:r>
              <a:rPr lang="es-MX" dirty="0" err="1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</a:t>
            </a:r>
            <a:r>
              <a:rPr lang="es-MX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(AB)=</a:t>
            </a:r>
            <a:r>
              <a:rPr lang="es-MX" dirty="0" err="1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</a:t>
            </a:r>
            <a:r>
              <a:rPr lang="es-MX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(A)</a:t>
            </a:r>
            <a:r>
              <a:rPr lang="es-MX" dirty="0" err="1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</a:t>
            </a:r>
            <a:r>
              <a:rPr lang="es-MX" dirty="0">
                <a:solidFill>
                  <a:srgbClr val="22222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(B)</a:t>
            </a:r>
            <a:endParaRPr lang="es-ES_tradnl" dirty="0"/>
          </a:p>
        </p:txBody>
      </p:sp>
      <p:sp>
        <p:nvSpPr>
          <p:cNvPr id="8" name="CuadroTexto 7">
            <a:hlinkClick r:id="rId5" action="ppaction://hlinksldjump"/>
          </p:cNvPr>
          <p:cNvSpPr txBox="1"/>
          <p:nvPr/>
        </p:nvSpPr>
        <p:spPr>
          <a:xfrm>
            <a:off x="6216445" y="3701845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b) </a:t>
            </a:r>
            <a:r>
              <a:rPr lang="es-MX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det</a:t>
            </a: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s-MX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λA</a:t>
            </a: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)= </a:t>
            </a:r>
            <a:r>
              <a:rPr lang="es-MX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λdet</a:t>
            </a:r>
            <a:r>
              <a:rPr lang="es-MX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(A)</a:t>
            </a:r>
            <a:endParaRPr lang="es-ES_trad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hlinkClick r:id="rId3" action="ppaction://hlinksldjump"/>
              </p:cNvPr>
              <p:cNvSpPr txBox="1"/>
              <p:nvPr/>
            </p:nvSpPr>
            <p:spPr>
              <a:xfrm>
                <a:off x="6216445" y="2875935"/>
                <a:ext cx="5024389" cy="7976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a) </a:t>
                </a:r>
                <a:r>
                  <a:rPr lang="es-MX" dirty="0">
                    <a:solidFill>
                      <a:srgbClr val="222222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A) </a:t>
                </a:r>
                <a:r>
                  <a:rPr lang="es-MX" dirty="0" err="1">
                    <a:solidFill>
                      <a:srgbClr val="222222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det</a:t>
                </a:r>
                <a:r>
                  <a:rPr lang="es-MX" dirty="0">
                    <a:solidFill>
                      <a:srgbClr val="222222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s-MX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p>
                        <m:r>
                          <a:rPr lang="es-MX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MX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MX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MX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s-MX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det</m:t>
                        </m:r>
                        <m:r>
                          <a:rPr lang="es-MX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⁡</m:t>
                        </m:r>
                        <m:r>
                          <a:rPr lang="es-MX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s-MX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  <m:r>
                          <a:rPr lang="es-MX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s-MX" dirty="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suponiendo que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s-MX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p>
                        <m:r>
                          <a:rPr lang="es-MX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MX" dirty="0">
                    <a:solidFill>
                      <a:srgbClr val="222222"/>
                    </a:solidFill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existe</a:t>
                </a:r>
                <a:endParaRPr lang="es-MX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s-ES_tradnl" dirty="0"/>
              </a:p>
            </p:txBody>
          </p:sp>
        </mc:Choice>
        <mc:Fallback>
          <p:sp>
            <p:nvSpPr>
              <p:cNvPr id="9" name="CuadroTexto 8">
                <a:hlinkClick r:id="rId3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445" y="2875935"/>
                <a:ext cx="5024389" cy="797654"/>
              </a:xfrm>
              <a:prstGeom prst="rect">
                <a:avLst/>
              </a:prstGeom>
              <a:blipFill>
                <a:blip r:embed="rId6"/>
                <a:stretch>
                  <a:fillRect l="-1092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81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hlinkClick r:id="rId2" action="ppaction://hlinksldjump"/>
          </p:cNvPr>
          <p:cNvSpPr/>
          <p:nvPr/>
        </p:nvSpPr>
        <p:spPr>
          <a:xfrm>
            <a:off x="8386600" y="4578409"/>
            <a:ext cx="1967270" cy="367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b="1" dirty="0">
                <a:solidFill>
                  <a:schemeClr val="accent2"/>
                </a:solidFill>
                <a:effectLst/>
                <a:latin typeface="Abadi MT Condensed Extra Bold"/>
                <a:ea typeface="Calibri" panose="020F0502020204030204" pitchFamily="34" charset="0"/>
                <a:cs typeface="Times New Roman" panose="02020603050405020304" pitchFamily="18" charset="0"/>
              </a:rPr>
              <a:t>Tratar de nuevo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752669" y="809803"/>
            <a:ext cx="8316686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000" dirty="0">
                <a:effectLst/>
                <a:latin typeface="Abadi MT Condensed Extra Bold"/>
                <a:ea typeface="Calibri" panose="020F0502020204030204" pitchFamily="34" charset="0"/>
                <a:cs typeface="Arial" panose="020B0604020202020204" pitchFamily="34" charset="0"/>
              </a:rPr>
              <a:t>Pensé que estabas preparado para ganar este juego. Tal parece que me equivoqué.</a:t>
            </a:r>
          </a:p>
        </p:txBody>
      </p:sp>
    </p:spTree>
    <p:extLst>
      <p:ext uri="{BB962C8B-B14F-4D97-AF65-F5344CB8AC3E}">
        <p14:creationId xmlns:p14="http://schemas.microsoft.com/office/powerpoint/2010/main" val="2553567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260818" y="1062285"/>
            <a:ext cx="447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Bien hecho. Da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click</a:t>
            </a:r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aqu</a:t>
            </a:r>
            <a:r>
              <a:rPr lang="es-ES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í para seguir jugando.</a:t>
            </a:r>
            <a:endParaRPr lang="es-ES_tradnl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 flipH="1">
            <a:off x="3006247" y="1246951"/>
            <a:ext cx="114229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hlinkClick r:id="rId2" action="ppaction://hlinksldjump"/>
          </p:cNvPr>
          <p:cNvSpPr/>
          <p:nvPr/>
        </p:nvSpPr>
        <p:spPr>
          <a:xfrm>
            <a:off x="2223708" y="918000"/>
            <a:ext cx="670259" cy="6579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03197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703560" cy="2245995"/>
              </a:xfrm>
            </p:spPr>
            <p:txBody>
              <a:bodyPr>
                <a:normAutofit fontScale="90000"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s-MX" dirty="0">
                    <a:solidFill>
                      <a:srgbClr val="222222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¿Cuál es la inversa de la siguiente matriz? </a:t>
                </a:r>
                <a:br>
                  <a:rPr lang="es-MX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MX" i="1">
                              <a:solidFill>
                                <a:srgbClr val="22222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MX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MX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s-MX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MX" i="1">
                                    <a:solidFill>
                                      <a:srgbClr val="222222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MX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MX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MX" i="1">
                                        <a:solidFill>
                                          <a:srgbClr val="222222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>
          <p:sp>
            <p:nvSpPr>
              <p:cNvPr id="4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703560" cy="2245995"/>
              </a:xfrm>
              <a:blipFill>
                <a:blip r:embed="rId2"/>
                <a:stretch>
                  <a:fillRect l="-2051" t="-11141" b="-4348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hlinkClick r:id="rId3" action="ppaction://hlinksldjump"/>
              </p:cNvPr>
              <p:cNvSpPr txBox="1"/>
              <p:nvPr/>
            </p:nvSpPr>
            <p:spPr>
              <a:xfrm>
                <a:off x="8144295" y="4170477"/>
                <a:ext cx="1424685" cy="714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c)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MX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MX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MX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MX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MX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s-MX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MX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MX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_tradnl" dirty="0"/>
              </a:p>
            </p:txBody>
          </p:sp>
        </mc:Choice>
        <mc:Fallback>
          <p:sp>
            <p:nvSpPr>
              <p:cNvPr id="5" name="CuadroTexto 4">
                <a:hlinkClick r:id="rId3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295" y="4170477"/>
                <a:ext cx="1424685" cy="714555"/>
              </a:xfrm>
              <a:prstGeom prst="rect">
                <a:avLst/>
              </a:prstGeom>
              <a:blipFill>
                <a:blip r:embed="rId4"/>
                <a:stretch>
                  <a:fillRect l="-3419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hlinkClick r:id="rId5" action="ppaction://hlinksldjump"/>
              </p:cNvPr>
              <p:cNvSpPr txBox="1"/>
              <p:nvPr/>
            </p:nvSpPr>
            <p:spPr>
              <a:xfrm>
                <a:off x="8309405" y="5680917"/>
                <a:ext cx="1094467" cy="714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d)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MX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MX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s-MX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MX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s-MX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MX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MX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_tradnl" dirty="0"/>
              </a:p>
            </p:txBody>
          </p:sp>
        </mc:Choice>
        <mc:Fallback>
          <p:sp>
            <p:nvSpPr>
              <p:cNvPr id="6" name="CuadroTexto 5">
                <a:hlinkClick r:id="rId5" action="ppaction://hlinksldjump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405" y="5680917"/>
                <a:ext cx="1094467" cy="714555"/>
              </a:xfrm>
              <a:prstGeom prst="rect">
                <a:avLst/>
              </a:prstGeom>
              <a:blipFill>
                <a:blip r:embed="rId6"/>
                <a:stretch>
                  <a:fillRect l="-444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/>
              <p:cNvSpPr txBox="1"/>
              <p:nvPr/>
            </p:nvSpPr>
            <p:spPr>
              <a:xfrm>
                <a:off x="2183200" y="4995682"/>
                <a:ext cx="1448730" cy="7159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b)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MX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MX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s-MX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s-MX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MX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MX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s-MX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MX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s-ES_tradnl" dirty="0"/>
              </a:p>
            </p:txBody>
          </p:sp>
        </mc:Choice>
        <mc:Fallback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200" y="4995682"/>
                <a:ext cx="1448730" cy="715965"/>
              </a:xfrm>
              <a:prstGeom prst="rect">
                <a:avLst/>
              </a:prstGeom>
              <a:blipFill>
                <a:blip r:embed="rId7"/>
                <a:stretch>
                  <a:fillRect l="-336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/>
              <p:cNvSpPr txBox="1"/>
              <p:nvPr/>
            </p:nvSpPr>
            <p:spPr>
              <a:xfrm>
                <a:off x="2548685" y="3701845"/>
                <a:ext cx="1083245" cy="714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dirty="0"/>
                  <a:t>a)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MX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MX" i="1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s-MX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MX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MX" i="1">
                                      <a:solidFill>
                                        <a:srgbClr val="222222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s-MX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s-MX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MX" i="1">
                                  <a:solidFill>
                                    <a:srgbClr val="22222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_tradnl" dirty="0"/>
              </a:p>
            </p:txBody>
          </p:sp>
        </mc:Choice>
        <mc:Fallback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685" y="3701845"/>
                <a:ext cx="1083245" cy="714555"/>
              </a:xfrm>
              <a:prstGeom prst="rect">
                <a:avLst/>
              </a:prstGeom>
              <a:blipFill>
                <a:blip r:embed="rId8"/>
                <a:stretch>
                  <a:fillRect l="-4494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0619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096649" y="5821987"/>
            <a:ext cx="447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Bien hecho. Da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click</a:t>
            </a:r>
            <a:r>
              <a:rPr lang="es-ES_tradnl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s-ES_tradnl" b="1" dirty="0" err="1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aqu</a:t>
            </a:r>
            <a:r>
              <a:rPr lang="es-ES" b="1" dirty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í para seguir jugando.</a:t>
            </a:r>
            <a:endParaRPr lang="es-ES_tradnl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 flipH="1">
            <a:off x="3088301" y="5968077"/>
            <a:ext cx="811164" cy="1273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hlinkClick r:id="rId2" action="ppaction://hlinksldjump"/>
          </p:cNvPr>
          <p:cNvSpPr/>
          <p:nvPr/>
        </p:nvSpPr>
        <p:spPr>
          <a:xfrm>
            <a:off x="2223709" y="5615155"/>
            <a:ext cx="670259" cy="6579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018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68515" y="223699"/>
            <a:ext cx="10914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>
                <a:latin typeface="Abadi MT Condensed Extra Bold"/>
                <a:cs typeface="Arial" panose="020B0604020202020204" pitchFamily="34" charset="0"/>
              </a:rPr>
              <a:t>Responde la siguiente pregunta para seguir con el juego, en caso de no contestar correctamente, perderás.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856342" y="1964231"/>
            <a:ext cx="109147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68515" y="1536019"/>
            <a:ext cx="115025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600" dirty="0">
                <a:latin typeface="Arial" panose="020B0604020202020204" pitchFamily="34" charset="0"/>
                <a:cs typeface="Arial" panose="020B0604020202020204" pitchFamily="34" charset="0"/>
              </a:rPr>
              <a:t>¿Cuál es el resultado de la siguiente multiplicación de números complejos?</a:t>
            </a:r>
          </a:p>
        </p:txBody>
      </p:sp>
      <p:sp>
        <p:nvSpPr>
          <p:cNvPr id="8" name="CuadroTexto 7">
            <a:hlinkClick r:id="rId2" action="ppaction://hlinksldjump"/>
          </p:cNvPr>
          <p:cNvSpPr txBox="1"/>
          <p:nvPr/>
        </p:nvSpPr>
        <p:spPr>
          <a:xfrm>
            <a:off x="2773801" y="5005404"/>
            <a:ext cx="117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c)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25+60i</a:t>
            </a:r>
            <a:endParaRPr lang="es-ES_tradnl" dirty="0"/>
          </a:p>
        </p:txBody>
      </p:sp>
      <p:sp>
        <p:nvSpPr>
          <p:cNvPr id="12" name="CuadroTexto 11"/>
          <p:cNvSpPr txBox="1"/>
          <p:nvPr/>
        </p:nvSpPr>
        <p:spPr>
          <a:xfrm>
            <a:off x="5308868" y="2272008"/>
            <a:ext cx="14218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(8+i)(4+7i)</a:t>
            </a:r>
          </a:p>
        </p:txBody>
      </p:sp>
      <p:sp>
        <p:nvSpPr>
          <p:cNvPr id="13" name="CuadroTexto 12">
            <a:hlinkClick r:id="rId3" action="ppaction://hlinksldjump"/>
          </p:cNvPr>
          <p:cNvSpPr txBox="1"/>
          <p:nvPr/>
        </p:nvSpPr>
        <p:spPr>
          <a:xfrm>
            <a:off x="2821219" y="3433928"/>
            <a:ext cx="10756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a) 39+56i</a:t>
            </a:r>
          </a:p>
        </p:txBody>
      </p:sp>
      <p:sp>
        <p:nvSpPr>
          <p:cNvPr id="14" name="CuadroTexto 13">
            <a:hlinkClick r:id="rId3" action="ppaction://hlinksldjump"/>
          </p:cNvPr>
          <p:cNvSpPr txBox="1"/>
          <p:nvPr/>
        </p:nvSpPr>
        <p:spPr>
          <a:xfrm>
            <a:off x="2821220" y="4235055"/>
            <a:ext cx="10756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b) 39+60i</a:t>
            </a:r>
          </a:p>
        </p:txBody>
      </p:sp>
      <p:sp>
        <p:nvSpPr>
          <p:cNvPr id="16" name="CuadroTexto 15">
            <a:hlinkClick r:id="rId3" action="ppaction://hlinksldjump"/>
          </p:cNvPr>
          <p:cNvSpPr txBox="1"/>
          <p:nvPr/>
        </p:nvSpPr>
        <p:spPr>
          <a:xfrm>
            <a:off x="2821220" y="5837309"/>
            <a:ext cx="10756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d) 25+56i</a:t>
            </a:r>
          </a:p>
        </p:txBody>
      </p:sp>
    </p:spTree>
    <p:extLst>
      <p:ext uri="{BB962C8B-B14F-4D97-AF65-F5344CB8AC3E}">
        <p14:creationId xmlns:p14="http://schemas.microsoft.com/office/powerpoint/2010/main" val="243376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hlinkClick r:id="rId2" action="ppaction://hlinksldjump"/>
          </p:cNvPr>
          <p:cNvSpPr/>
          <p:nvPr/>
        </p:nvSpPr>
        <p:spPr>
          <a:xfrm>
            <a:off x="1317811" y="1191397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/>
          <p:cNvSpPr txBox="1"/>
          <p:nvPr/>
        </p:nvSpPr>
        <p:spPr>
          <a:xfrm>
            <a:off x="2612571" y="1422111"/>
            <a:ext cx="95794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latin typeface="Abadi MT Condensed Extra Bold"/>
                <a:cs typeface="Arial" panose="020B0604020202020204" pitchFamily="34" charset="0"/>
              </a:rPr>
              <a:t>¡Bien hecho! Para continuar, presiona el botón</a:t>
            </a:r>
          </a:p>
        </p:txBody>
      </p:sp>
      <p:sp>
        <p:nvSpPr>
          <p:cNvPr id="2" name="Rectángulo 1"/>
          <p:cNvSpPr/>
          <p:nvPr/>
        </p:nvSpPr>
        <p:spPr>
          <a:xfrm rot="5400000">
            <a:off x="1281416" y="2449856"/>
            <a:ext cx="1127232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75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</a:t>
            </a:r>
            <a:endParaRPr lang="es-MX" sz="7500" dirty="0"/>
          </a:p>
        </p:txBody>
      </p:sp>
    </p:spTree>
    <p:extLst>
      <p:ext uri="{BB962C8B-B14F-4D97-AF65-F5344CB8AC3E}">
        <p14:creationId xmlns:p14="http://schemas.microsoft.com/office/powerpoint/2010/main" val="295033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hlinkHover r:id="rId2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b="1" dirty="0"/>
              <a:t>x</a:t>
            </a:r>
          </a:p>
        </p:txBody>
      </p:sp>
      <p:sp>
        <p:nvSpPr>
          <p:cNvPr id="2" name="Elipse 1"/>
          <p:cNvSpPr/>
          <p:nvPr/>
        </p:nvSpPr>
        <p:spPr>
          <a:xfrm>
            <a:off x="7486650" y="1087983"/>
            <a:ext cx="2986087" cy="1046205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4" name="Conector recto 3"/>
          <p:cNvCxnSpPr/>
          <p:nvPr/>
        </p:nvCxnSpPr>
        <p:spPr>
          <a:xfrm>
            <a:off x="2989943" y="1611086"/>
            <a:ext cx="6458857" cy="0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flipV="1">
            <a:off x="3140269" y="1465943"/>
            <a:ext cx="0" cy="3512457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hlinkClick r:id="rId3" action="ppaction://hlinksldjump"/>
          </p:cNvPr>
          <p:cNvSpPr/>
          <p:nvPr/>
        </p:nvSpPr>
        <p:spPr>
          <a:xfrm>
            <a:off x="2622378" y="4455297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17" name="Conector recto 16"/>
          <p:cNvCxnSpPr/>
          <p:nvPr/>
        </p:nvCxnSpPr>
        <p:spPr>
          <a:xfrm>
            <a:off x="5965371" y="3130569"/>
            <a:ext cx="3633845" cy="1"/>
          </a:xfrm>
          <a:prstGeom prst="line">
            <a:avLst/>
          </a:prstGeom>
          <a:ln w="317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ipse 18"/>
          <p:cNvSpPr/>
          <p:nvPr/>
        </p:nvSpPr>
        <p:spPr>
          <a:xfrm>
            <a:off x="5559310" y="2607468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Elipse 19">
            <a:hlinkClick r:id="rId4" action="ppaction://hlinksldjump"/>
          </p:cNvPr>
          <p:cNvSpPr/>
          <p:nvPr/>
        </p:nvSpPr>
        <p:spPr>
          <a:xfrm>
            <a:off x="9071996" y="2607468"/>
            <a:ext cx="1054443" cy="10462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CuadroTexto 12"/>
          <p:cNvSpPr txBox="1"/>
          <p:nvPr/>
        </p:nvSpPr>
        <p:spPr>
          <a:xfrm>
            <a:off x="852500" y="352547"/>
            <a:ext cx="259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latin typeface="Arial Black" panose="020B0A04020102020204" pitchFamily="34" charset="0"/>
              </a:rPr>
              <a:t>Nivel 2</a:t>
            </a:r>
          </a:p>
        </p:txBody>
      </p:sp>
    </p:spTree>
    <p:extLst>
      <p:ext uri="{BB962C8B-B14F-4D97-AF65-F5344CB8AC3E}">
        <p14:creationId xmlns:p14="http://schemas.microsoft.com/office/powerpoint/2010/main" val="111569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569027" y="3730172"/>
            <a:ext cx="8244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>
                <a:latin typeface="Abadi MT Condensed Extra Bold"/>
                <a:cs typeface="Arial" panose="020B0604020202020204" pitchFamily="34" charset="0"/>
              </a:rPr>
              <a:t>Tan cerca y a la vez tan lejos.</a:t>
            </a:r>
          </a:p>
        </p:txBody>
      </p:sp>
      <p:sp>
        <p:nvSpPr>
          <p:cNvPr id="3" name="CuadroTexto 2">
            <a:hlinkClick r:id="rId2" action="ppaction://hlinksldjump"/>
          </p:cNvPr>
          <p:cNvSpPr txBox="1"/>
          <p:nvPr/>
        </p:nvSpPr>
        <p:spPr>
          <a:xfrm>
            <a:off x="9332686" y="1045028"/>
            <a:ext cx="1175657" cy="65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accent2"/>
                </a:solidFill>
                <a:latin typeface="Abadi MT Condensed Extra Bold"/>
              </a:rPr>
              <a:t>Tratar de nuevo </a:t>
            </a:r>
          </a:p>
        </p:txBody>
      </p:sp>
    </p:spTree>
    <p:extLst>
      <p:ext uri="{BB962C8B-B14F-4D97-AF65-F5344CB8AC3E}">
        <p14:creationId xmlns:p14="http://schemas.microsoft.com/office/powerpoint/2010/main" val="235624734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930</Words>
  <Application>Microsoft Office PowerPoint</Application>
  <PresentationFormat>Panorámica</PresentationFormat>
  <Paragraphs>157</Paragraphs>
  <Slides>52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62" baseType="lpstr">
      <vt:lpstr>Abadi MT Condensed Extra Bold</vt:lpstr>
      <vt:lpstr>Arial</vt:lpstr>
      <vt:lpstr>Arial Black</vt:lpstr>
      <vt:lpstr>Calibri</vt:lpstr>
      <vt:lpstr>Calibri Light</vt:lpstr>
      <vt:lpstr>Cambria Math</vt:lpstr>
      <vt:lpstr>Century Gothic</vt:lpstr>
      <vt:lpstr>Times New Roman</vt:lpstr>
      <vt:lpstr>Wingdings</vt:lpstr>
      <vt:lpstr>Tema de Office</vt:lpstr>
      <vt:lpstr>POLINOMYRINTH</vt:lpstr>
      <vt:lpstr>Presentación de PowerPoint</vt:lpstr>
      <vt:lpstr>Has contestado erróneamente y por ende no puedes continuar pero no te desanimes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Obtener en forma trigonométrica z1 y z2, que son los números complejos que se muestran en la figura: </vt:lpstr>
      <vt:lpstr>Presentación de PowerPoint</vt:lpstr>
      <vt:lpstr>Presentación de PowerPoint</vt:lpstr>
      <vt:lpstr>Presentación de PowerPoint</vt:lpstr>
      <vt:lpstr>¿Ya te cansaste?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nivel 1 se ve muy fácil desde aquí, ¿No te parece?</vt:lpstr>
      <vt:lpstr>Presentación de PowerPoint</vt:lpstr>
      <vt:lpstr>¡Casí lo logras!</vt:lpstr>
      <vt:lpstr>Presentación de PowerPoint</vt:lpstr>
      <vt:lpstr>Presentación de PowerPoint</vt:lpstr>
      <vt:lpstr>Sea la matriz A, en caso de que exista su inversa, entonces se dice que A es una matriz:</vt:lpstr>
      <vt:lpstr>Presentación de PowerPoint</vt:lpstr>
      <vt:lpstr>Nivel 9 </vt:lpstr>
      <vt:lpstr>Has llegado muy lejos como para rendirte ahora</vt:lpstr>
      <vt:lpstr>¡FELICIDADES!   Has superado todos los niveles y te has convertido en el Grand Master del Algebra</vt:lpstr>
      <vt:lpstr>¿Cuál de las siguientes propiedades de las determinantes son INCORRECTAS?</vt:lpstr>
      <vt:lpstr>Presentación de PowerPoint</vt:lpstr>
      <vt:lpstr>¿Cuál es la inversa de la siguiente matriz?  [■8(2&amp;0@0&amp;1/3)]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POLINOMIRINTH</dc:title>
  <dc:creator>Zuriel Uzai</dc:creator>
  <cp:lastModifiedBy>Zuriel Uzai</cp:lastModifiedBy>
  <cp:revision>69</cp:revision>
  <dcterms:created xsi:type="dcterms:W3CDTF">2016-11-12T05:14:33Z</dcterms:created>
  <dcterms:modified xsi:type="dcterms:W3CDTF">2016-11-25T09:11:39Z</dcterms:modified>
</cp:coreProperties>
</file>